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8" r:id="rId3"/>
    <p:sldId id="285" r:id="rId4"/>
    <p:sldId id="290" r:id="rId5"/>
    <p:sldId id="292" r:id="rId6"/>
    <p:sldId id="276" r:id="rId7"/>
    <p:sldId id="274" r:id="rId8"/>
    <p:sldId id="275" r:id="rId9"/>
    <p:sldId id="258" r:id="rId10"/>
    <p:sldId id="299" r:id="rId11"/>
    <p:sldId id="300" r:id="rId12"/>
    <p:sldId id="301" r:id="rId13"/>
    <p:sldId id="302" r:id="rId14"/>
    <p:sldId id="303" r:id="rId15"/>
    <p:sldId id="304" r:id="rId16"/>
    <p:sldId id="305" r:id="rId17"/>
    <p:sldId id="288" r:id="rId18"/>
    <p:sldId id="294" r:id="rId19"/>
    <p:sldId id="296" r:id="rId20"/>
  </p:sldIdLst>
  <p:sldSz cx="12192000" cy="6858000"/>
  <p:notesSz cx="6946900" cy="9207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ll, Kathryn C (College of Liberal Arts and Sciences)" initials="HKC(oLAaS" lastIdx="20" clrIdx="0">
    <p:extLst>
      <p:ext uri="{19B8F6BF-5375-455C-9EA6-DF929625EA0E}">
        <p15:presenceInfo xmlns:p15="http://schemas.microsoft.com/office/powerpoint/2012/main" userId="S-1-5-21-1343024091-1383384898-725345543-1229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245" autoAdjust="0"/>
    <p:restoredTop sz="94660"/>
  </p:normalViewPr>
  <p:slideViewPr>
    <p:cSldViewPr snapToGrid="0">
      <p:cViewPr varScale="1">
        <p:scale>
          <a:sx n="65" d="100"/>
          <a:sy n="65" d="100"/>
        </p:scale>
        <p:origin x="38" y="-3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1974"/>
          </a:xfrm>
          <a:prstGeom prst="rect">
            <a:avLst/>
          </a:prstGeom>
        </p:spPr>
        <p:txBody>
          <a:bodyPr vert="horz" lIns="92301" tIns="46151" rIns="92301" bIns="46151" rtlCol="0"/>
          <a:lstStyle>
            <a:lvl1pPr algn="l">
              <a:defRPr sz="1200"/>
            </a:lvl1pPr>
          </a:lstStyle>
          <a:p>
            <a:endParaRPr lang="en-US"/>
          </a:p>
        </p:txBody>
      </p:sp>
      <p:sp>
        <p:nvSpPr>
          <p:cNvPr id="3" name="Date Placeholder 2"/>
          <p:cNvSpPr>
            <a:spLocks noGrp="1"/>
          </p:cNvSpPr>
          <p:nvPr>
            <p:ph type="dt" idx="1"/>
          </p:nvPr>
        </p:nvSpPr>
        <p:spPr>
          <a:xfrm>
            <a:off x="3934970" y="0"/>
            <a:ext cx="3010323" cy="461974"/>
          </a:xfrm>
          <a:prstGeom prst="rect">
            <a:avLst/>
          </a:prstGeom>
        </p:spPr>
        <p:txBody>
          <a:bodyPr vert="horz" lIns="92301" tIns="46151" rIns="92301" bIns="46151" rtlCol="0"/>
          <a:lstStyle>
            <a:lvl1pPr algn="r">
              <a:defRPr sz="1200"/>
            </a:lvl1pPr>
          </a:lstStyle>
          <a:p>
            <a:fld id="{A9DC6637-110F-4161-8510-0D4160191154}" type="datetimeFigureOut">
              <a:rPr lang="en-US" smtClean="0"/>
              <a:t>8/8/2016</a:t>
            </a:fld>
            <a:endParaRPr lang="en-US"/>
          </a:p>
        </p:txBody>
      </p:sp>
      <p:sp>
        <p:nvSpPr>
          <p:cNvPr id="4" name="Slide Image Placeholder 3"/>
          <p:cNvSpPr>
            <a:spLocks noGrp="1" noRot="1" noChangeAspect="1"/>
          </p:cNvSpPr>
          <p:nvPr>
            <p:ph type="sldImg" idx="2"/>
          </p:nvPr>
        </p:nvSpPr>
        <p:spPr>
          <a:xfrm>
            <a:off x="711200" y="1150938"/>
            <a:ext cx="5524500" cy="3106737"/>
          </a:xfrm>
          <a:prstGeom prst="rect">
            <a:avLst/>
          </a:prstGeom>
          <a:noFill/>
          <a:ln w="12700">
            <a:solidFill>
              <a:prstClr val="black"/>
            </a:solidFill>
          </a:ln>
        </p:spPr>
        <p:txBody>
          <a:bodyPr vert="horz" lIns="92301" tIns="46151" rIns="92301" bIns="46151" rtlCol="0" anchor="ctr"/>
          <a:lstStyle/>
          <a:p>
            <a:endParaRPr lang="en-US"/>
          </a:p>
        </p:txBody>
      </p:sp>
      <p:sp>
        <p:nvSpPr>
          <p:cNvPr id="5" name="Notes Placeholder 4"/>
          <p:cNvSpPr>
            <a:spLocks noGrp="1"/>
          </p:cNvSpPr>
          <p:nvPr>
            <p:ph type="body" sz="quarter" idx="3"/>
          </p:nvPr>
        </p:nvSpPr>
        <p:spPr>
          <a:xfrm>
            <a:off x="694690" y="4431109"/>
            <a:ext cx="5557520" cy="3625454"/>
          </a:xfrm>
          <a:prstGeom prst="rect">
            <a:avLst/>
          </a:prstGeom>
        </p:spPr>
        <p:txBody>
          <a:bodyPr vert="horz" lIns="92301" tIns="46151" rIns="92301" bIns="4615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45528"/>
            <a:ext cx="3010323" cy="461973"/>
          </a:xfrm>
          <a:prstGeom prst="rect">
            <a:avLst/>
          </a:prstGeom>
        </p:spPr>
        <p:txBody>
          <a:bodyPr vert="horz" lIns="92301" tIns="46151" rIns="92301" bIns="46151" rtlCol="0" anchor="b"/>
          <a:lstStyle>
            <a:lvl1pPr algn="l">
              <a:defRPr sz="1200"/>
            </a:lvl1pPr>
          </a:lstStyle>
          <a:p>
            <a:endParaRPr lang="en-US"/>
          </a:p>
        </p:txBody>
      </p:sp>
      <p:sp>
        <p:nvSpPr>
          <p:cNvPr id="7" name="Slide Number Placeholder 6"/>
          <p:cNvSpPr>
            <a:spLocks noGrp="1"/>
          </p:cNvSpPr>
          <p:nvPr>
            <p:ph type="sldNum" sz="quarter" idx="5"/>
          </p:nvPr>
        </p:nvSpPr>
        <p:spPr>
          <a:xfrm>
            <a:off x="3934970" y="8745528"/>
            <a:ext cx="3010323" cy="461973"/>
          </a:xfrm>
          <a:prstGeom prst="rect">
            <a:avLst/>
          </a:prstGeom>
        </p:spPr>
        <p:txBody>
          <a:bodyPr vert="horz" lIns="92301" tIns="46151" rIns="92301" bIns="46151" rtlCol="0" anchor="b"/>
          <a:lstStyle>
            <a:lvl1pPr algn="r">
              <a:defRPr sz="1200"/>
            </a:lvl1pPr>
          </a:lstStyle>
          <a:p>
            <a:fld id="{D6778BE8-1D7D-457A-87CE-9A6F8183319A}" type="slidenum">
              <a:rPr lang="en-US" smtClean="0"/>
              <a:t>‹#›</a:t>
            </a:fld>
            <a:endParaRPr lang="en-US"/>
          </a:p>
        </p:txBody>
      </p:sp>
    </p:spTree>
    <p:extLst>
      <p:ext uri="{BB962C8B-B14F-4D97-AF65-F5344CB8AC3E}">
        <p14:creationId xmlns:p14="http://schemas.microsoft.com/office/powerpoint/2010/main" val="192915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60ED4E-AC29-4035-BF17-EFD69515FE99}"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23DA4-9BB3-4AC4-A282-E01205037C2F}" type="slidenum">
              <a:rPr lang="en-US" smtClean="0"/>
              <a:t>‹#›</a:t>
            </a:fld>
            <a:endParaRPr lang="en-US"/>
          </a:p>
        </p:txBody>
      </p:sp>
    </p:spTree>
    <p:extLst>
      <p:ext uri="{BB962C8B-B14F-4D97-AF65-F5344CB8AC3E}">
        <p14:creationId xmlns:p14="http://schemas.microsoft.com/office/powerpoint/2010/main" val="348312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0ED4E-AC29-4035-BF17-EFD69515FE99}"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23DA4-9BB3-4AC4-A282-E01205037C2F}" type="slidenum">
              <a:rPr lang="en-US" smtClean="0"/>
              <a:t>‹#›</a:t>
            </a:fld>
            <a:endParaRPr lang="en-US"/>
          </a:p>
        </p:txBody>
      </p:sp>
    </p:spTree>
    <p:extLst>
      <p:ext uri="{BB962C8B-B14F-4D97-AF65-F5344CB8AC3E}">
        <p14:creationId xmlns:p14="http://schemas.microsoft.com/office/powerpoint/2010/main" val="3960760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0ED4E-AC29-4035-BF17-EFD69515FE99}"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23DA4-9BB3-4AC4-A282-E01205037C2F}" type="slidenum">
              <a:rPr lang="en-US" smtClean="0"/>
              <a:t>‹#›</a:t>
            </a:fld>
            <a:endParaRPr lang="en-US"/>
          </a:p>
        </p:txBody>
      </p:sp>
    </p:spTree>
    <p:extLst>
      <p:ext uri="{BB962C8B-B14F-4D97-AF65-F5344CB8AC3E}">
        <p14:creationId xmlns:p14="http://schemas.microsoft.com/office/powerpoint/2010/main" val="335745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0ED4E-AC29-4035-BF17-EFD69515FE99}"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23DA4-9BB3-4AC4-A282-E01205037C2F}" type="slidenum">
              <a:rPr lang="en-US" smtClean="0"/>
              <a:t>‹#›</a:t>
            </a:fld>
            <a:endParaRPr lang="en-US"/>
          </a:p>
        </p:txBody>
      </p:sp>
    </p:spTree>
    <p:extLst>
      <p:ext uri="{BB962C8B-B14F-4D97-AF65-F5344CB8AC3E}">
        <p14:creationId xmlns:p14="http://schemas.microsoft.com/office/powerpoint/2010/main" val="520985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60ED4E-AC29-4035-BF17-EFD69515FE99}"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23DA4-9BB3-4AC4-A282-E01205037C2F}" type="slidenum">
              <a:rPr lang="en-US" smtClean="0"/>
              <a:t>‹#›</a:t>
            </a:fld>
            <a:endParaRPr lang="en-US"/>
          </a:p>
        </p:txBody>
      </p:sp>
    </p:spTree>
    <p:extLst>
      <p:ext uri="{BB962C8B-B14F-4D97-AF65-F5344CB8AC3E}">
        <p14:creationId xmlns:p14="http://schemas.microsoft.com/office/powerpoint/2010/main" val="188245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60ED4E-AC29-4035-BF17-EFD69515FE99}"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23DA4-9BB3-4AC4-A282-E01205037C2F}" type="slidenum">
              <a:rPr lang="en-US" smtClean="0"/>
              <a:t>‹#›</a:t>
            </a:fld>
            <a:endParaRPr lang="en-US"/>
          </a:p>
        </p:txBody>
      </p:sp>
    </p:spTree>
    <p:extLst>
      <p:ext uri="{BB962C8B-B14F-4D97-AF65-F5344CB8AC3E}">
        <p14:creationId xmlns:p14="http://schemas.microsoft.com/office/powerpoint/2010/main" val="3045661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60ED4E-AC29-4035-BF17-EFD69515FE99}" type="datetimeFigureOut">
              <a:rPr lang="en-US" smtClean="0"/>
              <a:t>8/8/2016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23DA4-9BB3-4AC4-A282-E01205037C2F}" type="slidenum">
              <a:rPr lang="en-US" smtClean="0"/>
              <a:t>‹#›</a:t>
            </a:fld>
            <a:endParaRPr lang="en-US"/>
          </a:p>
        </p:txBody>
      </p:sp>
    </p:spTree>
    <p:extLst>
      <p:ext uri="{BB962C8B-B14F-4D97-AF65-F5344CB8AC3E}">
        <p14:creationId xmlns:p14="http://schemas.microsoft.com/office/powerpoint/2010/main" val="276610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60ED4E-AC29-4035-BF17-EFD69515FE99}" type="datetimeFigureOut">
              <a:rPr lang="en-US" smtClean="0"/>
              <a:t>8/8/2016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23DA4-9BB3-4AC4-A282-E01205037C2F}" type="slidenum">
              <a:rPr lang="en-US" smtClean="0"/>
              <a:t>‹#›</a:t>
            </a:fld>
            <a:endParaRPr lang="en-US"/>
          </a:p>
        </p:txBody>
      </p:sp>
    </p:spTree>
    <p:extLst>
      <p:ext uri="{BB962C8B-B14F-4D97-AF65-F5344CB8AC3E}">
        <p14:creationId xmlns:p14="http://schemas.microsoft.com/office/powerpoint/2010/main" val="268884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0ED4E-AC29-4035-BF17-EFD69515FE99}" type="datetimeFigureOut">
              <a:rPr lang="en-US" smtClean="0"/>
              <a:t>8/8/2016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23DA4-9BB3-4AC4-A282-E01205037C2F}" type="slidenum">
              <a:rPr lang="en-US" smtClean="0"/>
              <a:t>‹#›</a:t>
            </a:fld>
            <a:endParaRPr lang="en-US"/>
          </a:p>
        </p:txBody>
      </p:sp>
    </p:spTree>
    <p:extLst>
      <p:ext uri="{BB962C8B-B14F-4D97-AF65-F5344CB8AC3E}">
        <p14:creationId xmlns:p14="http://schemas.microsoft.com/office/powerpoint/2010/main" val="1016712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0ED4E-AC29-4035-BF17-EFD69515FE99}"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23DA4-9BB3-4AC4-A282-E01205037C2F}" type="slidenum">
              <a:rPr lang="en-US" smtClean="0"/>
              <a:t>‹#›</a:t>
            </a:fld>
            <a:endParaRPr lang="en-US"/>
          </a:p>
        </p:txBody>
      </p:sp>
    </p:spTree>
    <p:extLst>
      <p:ext uri="{BB962C8B-B14F-4D97-AF65-F5344CB8AC3E}">
        <p14:creationId xmlns:p14="http://schemas.microsoft.com/office/powerpoint/2010/main" val="1345161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0ED4E-AC29-4035-BF17-EFD69515FE99}"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23DA4-9BB3-4AC4-A282-E01205037C2F}" type="slidenum">
              <a:rPr lang="en-US" smtClean="0"/>
              <a:t>‹#›</a:t>
            </a:fld>
            <a:endParaRPr lang="en-US"/>
          </a:p>
        </p:txBody>
      </p:sp>
    </p:spTree>
    <p:extLst>
      <p:ext uri="{BB962C8B-B14F-4D97-AF65-F5344CB8AC3E}">
        <p14:creationId xmlns:p14="http://schemas.microsoft.com/office/powerpoint/2010/main" val="3730369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0ED4E-AC29-4035-BF17-EFD69515FE99}" type="datetimeFigureOut">
              <a:rPr lang="en-US" smtClean="0"/>
              <a:t>8/8/2016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23DA4-9BB3-4AC4-A282-E01205037C2F}" type="slidenum">
              <a:rPr lang="en-US" smtClean="0"/>
              <a:t>‹#›</a:t>
            </a:fld>
            <a:endParaRPr lang="en-US"/>
          </a:p>
        </p:txBody>
      </p:sp>
    </p:spTree>
    <p:extLst>
      <p:ext uri="{BB962C8B-B14F-4D97-AF65-F5344CB8AC3E}">
        <p14:creationId xmlns:p14="http://schemas.microsoft.com/office/powerpoint/2010/main" val="1917956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ui.uiowa.edu/maui/registrar/courses/planner/dashboard.page" TargetMode="External"/><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maui.uiowa.edu/maui/registrar/courses/planner/dashboard.pag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Prerequisites:</a:t>
            </a:r>
            <a:r>
              <a:rPr lang="en-US" dirty="0" smtClean="0"/>
              <a:t/>
            </a:r>
            <a:br>
              <a:rPr lang="en-US" dirty="0" smtClean="0"/>
            </a:br>
            <a:r>
              <a:rPr lang="en-US" dirty="0" smtClean="0"/>
              <a:t>Information on Polices </a:t>
            </a:r>
            <a:r>
              <a:rPr lang="en-US" dirty="0" smtClean="0"/>
              <a:t>and Procedures</a:t>
            </a:r>
            <a:endParaRPr lang="en-US" dirty="0"/>
          </a:p>
        </p:txBody>
      </p:sp>
      <p:sp>
        <p:nvSpPr>
          <p:cNvPr id="3" name="Subtitle 2"/>
          <p:cNvSpPr>
            <a:spLocks noGrp="1"/>
          </p:cNvSpPr>
          <p:nvPr>
            <p:ph type="subTitle" idx="1"/>
          </p:nvPr>
        </p:nvSpPr>
        <p:spPr/>
        <p:txBody>
          <a:bodyPr/>
          <a:lstStyle/>
          <a:p>
            <a:r>
              <a:rPr lang="en-US" dirty="0" smtClean="0"/>
              <a:t>2016</a:t>
            </a:r>
            <a:endParaRPr lang="en-US" dirty="0"/>
          </a:p>
        </p:txBody>
      </p:sp>
    </p:spTree>
    <p:extLst>
      <p:ext uri="{BB962C8B-B14F-4D97-AF65-F5344CB8AC3E}">
        <p14:creationId xmlns:p14="http://schemas.microsoft.com/office/powerpoint/2010/main" val="1649008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7507" y="302359"/>
            <a:ext cx="10855569" cy="8032968"/>
          </a:xfrm>
          <a:prstGeom prst="rect">
            <a:avLst/>
          </a:prstGeom>
          <a:noFill/>
        </p:spPr>
        <p:txBody>
          <a:bodyPr wrap="square" rtlCol="0">
            <a:spAutoFit/>
          </a:bodyPr>
          <a:lstStyle/>
          <a:p>
            <a:pPr algn="ctr"/>
            <a:r>
              <a:rPr lang="en-US" sz="2400" b="1" dirty="0" smtClean="0">
                <a:solidFill>
                  <a:srgbClr val="FF0000"/>
                </a:solidFill>
              </a:rPr>
              <a:t>IMPORTANT DEADLINES </a:t>
            </a:r>
          </a:p>
          <a:p>
            <a:endParaRPr lang="en-US" dirty="0"/>
          </a:p>
          <a:p>
            <a:pPr marL="342900" indent="-342900">
              <a:buFont typeface="+mj-lt"/>
              <a:buAutoNum type="arabicPeriod"/>
            </a:pPr>
            <a:r>
              <a:rPr lang="en-US" sz="2400" b="1" dirty="0" smtClean="0"/>
              <a:t>Five-business days before the semester begins</a:t>
            </a:r>
            <a:r>
              <a:rPr lang="en-US" sz="2400" dirty="0" smtClean="0"/>
              <a:t>, students will </a:t>
            </a:r>
            <a:r>
              <a:rPr lang="en-US" sz="2400" b="1" dirty="0" smtClean="0"/>
              <a:t>no longer have access to the workflow form </a:t>
            </a:r>
            <a:r>
              <a:rPr lang="en-US" sz="2400" dirty="0" smtClean="0"/>
              <a:t>to request conditional permission or to submit proof that a prerequisite is met via workflow.  The form will close after midnight on that 5th business day before the start of the semester in question—so very early in the morning. Students expecting to submit proof of a prerequisite being met may need your help. Forms in progress in workflow are processed but no new forms may be sent.</a:t>
            </a:r>
          </a:p>
          <a:p>
            <a:pPr marL="342900" indent="-342900">
              <a:buFont typeface="+mj-lt"/>
              <a:buAutoNum type="arabicPeriod"/>
            </a:pPr>
            <a:r>
              <a:rPr lang="en-US" sz="2400" b="1" dirty="0" smtClean="0"/>
              <a:t>Five-business </a:t>
            </a:r>
            <a:r>
              <a:rPr lang="en-US" sz="2400" b="1" dirty="0"/>
              <a:t>days before the semester </a:t>
            </a:r>
            <a:r>
              <a:rPr lang="en-US" sz="2400" b="1" dirty="0" smtClean="0"/>
              <a:t>begins</a:t>
            </a:r>
            <a:r>
              <a:rPr lang="en-US" sz="2400" dirty="0" smtClean="0"/>
              <a:t>, “conditional permission proof required” will no longer be a choice for the type of permission given. </a:t>
            </a:r>
          </a:p>
          <a:p>
            <a:pPr marL="342900" indent="-342900">
              <a:buFont typeface="+mj-lt"/>
              <a:buAutoNum type="arabicPeriod"/>
            </a:pPr>
            <a:r>
              <a:rPr lang="en-US" sz="2400" b="1" dirty="0" smtClean="0"/>
              <a:t>Three business days before the semester begins </a:t>
            </a:r>
            <a:r>
              <a:rPr lang="en-US" sz="2400" dirty="0" smtClean="0"/>
              <a:t>students in conditional status are removed from the related course.</a:t>
            </a:r>
          </a:p>
          <a:p>
            <a:pPr marL="342900" indent="-342900">
              <a:buFont typeface="+mj-lt"/>
              <a:buAutoNum type="arabicPeriod"/>
            </a:pPr>
            <a:r>
              <a:rPr lang="en-US" sz="2400" b="1" dirty="0" smtClean="0"/>
              <a:t>Students with “In Progress IP” course work </a:t>
            </a:r>
            <a:r>
              <a:rPr lang="en-US" sz="2400" dirty="0" smtClean="0"/>
              <a:t>from UI </a:t>
            </a:r>
            <a:r>
              <a:rPr lang="en-US" sz="2400" b="1" dirty="0" smtClean="0"/>
              <a:t>will be removed the day after grades are posted from the previous semester or sessions if the student has not passed the course or earned the needed grade</a:t>
            </a:r>
            <a:r>
              <a:rPr lang="en-US" sz="2400" dirty="0" smtClean="0"/>
              <a:t>. For Fall 2016</a:t>
            </a:r>
            <a:r>
              <a:rPr lang="en-US" sz="2400" dirty="0"/>
              <a:t>, t</a:t>
            </a:r>
            <a:r>
              <a:rPr lang="en-US" sz="2400" dirty="0" smtClean="0"/>
              <a:t>he </a:t>
            </a:r>
            <a:r>
              <a:rPr lang="en-US" sz="2400" dirty="0"/>
              <a:t>grade load </a:t>
            </a:r>
            <a:r>
              <a:rPr lang="en-US" sz="2400" dirty="0" smtClean="0"/>
              <a:t>from Summer begins </a:t>
            </a:r>
            <a:r>
              <a:rPr lang="en-US" sz="2400" dirty="0"/>
              <a:t>on Thursday, August 11 and </a:t>
            </a:r>
            <a:r>
              <a:rPr lang="en-US" sz="2400" dirty="0" smtClean="0"/>
              <a:t>takes one to two days </a:t>
            </a:r>
            <a:r>
              <a:rPr lang="en-US" sz="2400" dirty="0"/>
              <a:t>to complete</a:t>
            </a:r>
            <a:r>
              <a:rPr lang="en-US" sz="2400" dirty="0" smtClean="0"/>
              <a:t>. Students will be removed as soon as that process is completed—either Saturday or Sunday.</a:t>
            </a:r>
          </a:p>
          <a:p>
            <a:endParaRPr lang="en-US" sz="2400" dirty="0"/>
          </a:p>
          <a:p>
            <a:endParaRPr lang="en-US" sz="2400" dirty="0" smtClean="0"/>
          </a:p>
          <a:p>
            <a:endParaRPr lang="en-US" dirty="0"/>
          </a:p>
        </p:txBody>
      </p:sp>
    </p:spTree>
    <p:extLst>
      <p:ext uri="{BB962C8B-B14F-4D97-AF65-F5344CB8AC3E}">
        <p14:creationId xmlns:p14="http://schemas.microsoft.com/office/powerpoint/2010/main" val="1509130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2307" y="457200"/>
            <a:ext cx="9882554" cy="6430286"/>
          </a:xfrm>
          <a:prstGeom prst="rect">
            <a:avLst/>
          </a:prstGeom>
          <a:noFill/>
        </p:spPr>
        <p:txBody>
          <a:bodyPr wrap="square" rtlCol="0">
            <a:spAutoFit/>
          </a:bodyPr>
          <a:lstStyle/>
          <a:p>
            <a:pPr algn="ctr">
              <a:lnSpc>
                <a:spcPct val="107000"/>
              </a:lnSpc>
              <a:spcAft>
                <a:spcPts val="800"/>
              </a:spcAft>
            </a:pPr>
            <a:r>
              <a:rPr lang="en-US" sz="2400" b="1" dirty="0" smtClean="0">
                <a:latin typeface="Calibri" panose="020F0502020204030204" pitchFamily="34" charset="0"/>
                <a:ea typeface="Calibri" panose="020F0502020204030204" pitchFamily="34" charset="0"/>
                <a:cs typeface="Times New Roman" panose="02020603050405020304" pitchFamily="18" charset="0"/>
              </a:rPr>
              <a:t>LIMITATIONS OF THE SYSTEM</a:t>
            </a:r>
          </a:p>
          <a:p>
            <a:pPr>
              <a:lnSpc>
                <a:spcPct val="107000"/>
              </a:lnSpc>
              <a:spcAft>
                <a:spcPts val="80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The </a:t>
            </a:r>
            <a:r>
              <a:rPr lang="en-US" sz="2400" dirty="0">
                <a:latin typeface="Calibri" panose="020F0502020204030204" pitchFamily="34" charset="0"/>
                <a:ea typeface="Calibri" panose="020F0502020204030204" pitchFamily="34" charset="0"/>
                <a:cs typeface="Times New Roman" panose="02020603050405020304" pitchFamily="18" charset="0"/>
              </a:rPr>
              <a:t>prerequisites are enforced at all times in CLAS if the prerequisites appear in the course prerequisite field on MyUI or in the MAUI course library. </a:t>
            </a:r>
            <a:r>
              <a:rPr lang="en-US" sz="2400" b="1" dirty="0">
                <a:latin typeface="Calibri" panose="020F0502020204030204" pitchFamily="34" charset="0"/>
                <a:ea typeface="Calibri" panose="020F0502020204030204" pitchFamily="34" charset="0"/>
                <a:cs typeface="Times New Roman" panose="02020603050405020304" pitchFamily="18" charset="0"/>
              </a:rPr>
              <a:t>CLAS does not make exceptions to the required prerequisites.</a:t>
            </a: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However, the prerequisite system is unable to read many forms of completed course work or life experiences that fulfill a prerequisite but which are not programmable.</a:t>
            </a: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These include the following:</a:t>
            </a:r>
          </a:p>
          <a:p>
            <a:pPr marL="342900" marR="0" lvl="0" indent="-342900">
              <a:lnSpc>
                <a:spcPct val="107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Taking a higher level course in the same area of study as the prerequisite</a:t>
            </a:r>
          </a:p>
          <a:p>
            <a:pPr marL="342900" marR="0" lvl="0" indent="-342900">
              <a:lnSpc>
                <a:spcPct val="107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Taking two or three courses that cover the same material as the prerequisite but which are not </a:t>
            </a:r>
            <a:r>
              <a:rPr lang="en-US" sz="2400" dirty="0" smtClean="0">
                <a:latin typeface="Calibri" panose="020F0502020204030204" pitchFamily="34" charset="0"/>
                <a:ea typeface="Calibri" panose="020F0502020204030204" pitchFamily="34" charset="0"/>
                <a:cs typeface="Times New Roman" panose="02020603050405020304" pitchFamily="18" charset="0"/>
              </a:rPr>
              <a:t>officially on </a:t>
            </a:r>
            <a:r>
              <a:rPr lang="en-US" sz="2400" dirty="0">
                <a:latin typeface="Calibri" panose="020F0502020204030204" pitchFamily="34" charset="0"/>
                <a:ea typeface="Calibri" panose="020F0502020204030204" pitchFamily="34" charset="0"/>
                <a:cs typeface="Times New Roman" panose="02020603050405020304" pitchFamily="18" charset="0"/>
              </a:rPr>
              <a:t>the degree </a:t>
            </a:r>
            <a:r>
              <a:rPr lang="en-US" sz="2400" dirty="0" smtClean="0">
                <a:latin typeface="Calibri" panose="020F0502020204030204" pitchFamily="34" charset="0"/>
                <a:ea typeface="Calibri" panose="020F0502020204030204" pitchFamily="34" charset="0"/>
                <a:cs typeface="Times New Roman" panose="02020603050405020304" pitchFamily="18" charset="0"/>
              </a:rPr>
              <a:t>audit as doing so</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Successfully completing a course at another institution without the grade yet visible on the student’s degree audit.</a:t>
            </a:r>
          </a:p>
          <a:p>
            <a:pPr marL="342900" marR="0" lvl="0" indent="-342900">
              <a:lnSpc>
                <a:spcPct val="107000"/>
              </a:lnSpc>
              <a:spcBef>
                <a:spcPts val="0"/>
              </a:spcBef>
              <a:spcAft>
                <a:spcPts val="8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Gaining knowledge of another language outside of taking a course, such as learning the language from a family member or living in that country etc.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5299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4091" y="633046"/>
            <a:ext cx="10937631" cy="6740307"/>
          </a:xfrm>
          <a:prstGeom prst="rect">
            <a:avLst/>
          </a:prstGeom>
          <a:noFill/>
        </p:spPr>
        <p:txBody>
          <a:bodyPr wrap="square" rtlCol="0">
            <a:spAutoFit/>
          </a:bodyPr>
          <a:lstStyle/>
          <a:p>
            <a:pPr algn="ctr"/>
            <a:r>
              <a:rPr lang="en-US" sz="2400" b="1" dirty="0" smtClean="0"/>
              <a:t>Role of Advisors During the Five-Business Days before the Semester Begins</a:t>
            </a:r>
          </a:p>
          <a:p>
            <a:endParaRPr lang="en-US" sz="2400" b="1" dirty="0"/>
          </a:p>
          <a:p>
            <a:r>
              <a:rPr lang="en-US" sz="2400" dirty="0" smtClean="0"/>
              <a:t>CLAS </a:t>
            </a:r>
            <a:r>
              <a:rPr lang="en-US" sz="2400" dirty="0"/>
              <a:t>advisors will be able to </a:t>
            </a:r>
            <a:r>
              <a:rPr lang="en-US" sz="2400" dirty="0" smtClean="0"/>
              <a:t>help transfer students in the advisor’s caseload who are registering during the late orientation sessions scheduled during </a:t>
            </a:r>
            <a:r>
              <a:rPr lang="en-US" sz="2400" dirty="0"/>
              <a:t>the five-business days before classes </a:t>
            </a:r>
            <a:r>
              <a:rPr lang="en-US" sz="2400" dirty="0" smtClean="0"/>
              <a:t>start. </a:t>
            </a:r>
          </a:p>
          <a:p>
            <a:endParaRPr lang="en-US" sz="2400" dirty="0"/>
          </a:p>
          <a:p>
            <a:r>
              <a:rPr lang="en-US" sz="2400" dirty="0" smtClean="0"/>
              <a:t>During this week, continuing students in the advisor’s caseload who are removed or blocked may also be helped by a CLAS advisor. </a:t>
            </a:r>
          </a:p>
          <a:p>
            <a:endParaRPr lang="en-US" sz="2400" dirty="0"/>
          </a:p>
          <a:p>
            <a:r>
              <a:rPr lang="en-US" sz="2400" dirty="0" smtClean="0"/>
              <a:t>Advisors will be able override </a:t>
            </a:r>
            <a:r>
              <a:rPr lang="en-US" sz="2400" dirty="0"/>
              <a:t>the prerequisite enforcement </a:t>
            </a:r>
            <a:r>
              <a:rPr lang="en-US" sz="2400" dirty="0" smtClean="0"/>
              <a:t>system (PES) for students in their caseload. Before doing so, the advisor should have proof from the student that the prerequisite is met. This may be “unofficial” proof, such as screen shot of a grade book showing the student passed the course or related types of proof not yet be processed by UI. </a:t>
            </a:r>
            <a:r>
              <a:rPr lang="en-US" sz="2400" dirty="0"/>
              <a:t>NOTE: Advisors will be able to override the block for any course with the administrative home in CLAS.</a:t>
            </a:r>
          </a:p>
          <a:p>
            <a:endParaRPr lang="en-US" sz="2400" dirty="0" smtClean="0"/>
          </a:p>
          <a:p>
            <a:endParaRPr lang="en-US" sz="2400" dirty="0"/>
          </a:p>
          <a:p>
            <a:endParaRPr lang="en-US" sz="2400" dirty="0" smtClean="0"/>
          </a:p>
        </p:txBody>
      </p:sp>
    </p:spTree>
    <p:extLst>
      <p:ext uri="{BB962C8B-B14F-4D97-AF65-F5344CB8AC3E}">
        <p14:creationId xmlns:p14="http://schemas.microsoft.com/office/powerpoint/2010/main" val="2686834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9846" y="668215"/>
            <a:ext cx="9050216" cy="5970865"/>
          </a:xfrm>
          <a:prstGeom prst="rect">
            <a:avLst/>
          </a:prstGeom>
          <a:noFill/>
        </p:spPr>
        <p:txBody>
          <a:bodyPr wrap="square" rtlCol="0">
            <a:spAutoFit/>
          </a:bodyPr>
          <a:lstStyle/>
          <a:p>
            <a:pPr algn="ctr"/>
            <a:r>
              <a:rPr lang="en-US" sz="2800" b="1" dirty="0" smtClean="0"/>
              <a:t>Other Procedures and Policy</a:t>
            </a:r>
            <a:endParaRPr lang="en-US" sz="2800" b="1" dirty="0"/>
          </a:p>
          <a:p>
            <a:r>
              <a:rPr lang="en-US" sz="2800" dirty="0" smtClean="0"/>
              <a:t>CLAS advisors </a:t>
            </a:r>
            <a:r>
              <a:rPr lang="en-US" sz="2800" dirty="0"/>
              <a:t>will not have access to </a:t>
            </a:r>
            <a:r>
              <a:rPr lang="en-US" sz="2800" dirty="0" smtClean="0"/>
              <a:t>allow other </a:t>
            </a:r>
            <a:r>
              <a:rPr lang="en-US" sz="2800" dirty="0"/>
              <a:t>special permissions, such </a:t>
            </a:r>
            <a:r>
              <a:rPr lang="en-US" sz="2800" dirty="0" smtClean="0"/>
              <a:t>as to override section-level </a:t>
            </a:r>
            <a:r>
              <a:rPr lang="en-US" sz="2800" dirty="0"/>
              <a:t>restrictions (such as Honors, majors only etc) unless that is part of the advisor’s regular duties as decided by the department</a:t>
            </a:r>
            <a:r>
              <a:rPr lang="en-US" sz="2800" dirty="0" smtClean="0"/>
              <a:t>. The advisor will likewise not be able to give course-level special permission unless part of the advisor’s current duties. NOTE: During </a:t>
            </a:r>
            <a:r>
              <a:rPr lang="en-US" sz="2800" dirty="0"/>
              <a:t>other </a:t>
            </a:r>
            <a:r>
              <a:rPr lang="en-US" sz="2800" dirty="0" smtClean="0"/>
              <a:t>times in the </a:t>
            </a:r>
            <a:r>
              <a:rPr lang="en-US" sz="2800" dirty="0"/>
              <a:t>semester, the student must continue to use the workflow system and the department’s normal procedures if a student wants permission to enroll because of a prerequisite issue. </a:t>
            </a:r>
            <a:r>
              <a:rPr lang="en-US" sz="2800" dirty="0" smtClean="0"/>
              <a:t>No one should override the system outside of the five-day window unless the advisor is also the workflow form recipient. This is CLAS policy.</a:t>
            </a:r>
            <a:endParaRPr lang="en-US" sz="2800" dirty="0"/>
          </a:p>
          <a:p>
            <a:endParaRPr lang="en-US" dirty="0"/>
          </a:p>
        </p:txBody>
      </p:sp>
    </p:spTree>
    <p:extLst>
      <p:ext uri="{BB962C8B-B14F-4D97-AF65-F5344CB8AC3E}">
        <p14:creationId xmlns:p14="http://schemas.microsoft.com/office/powerpoint/2010/main" val="1964368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65426" y="0"/>
            <a:ext cx="9378462" cy="4247317"/>
          </a:xfrm>
          <a:prstGeom prst="rect">
            <a:avLst/>
          </a:prstGeom>
          <a:noFill/>
        </p:spPr>
        <p:txBody>
          <a:bodyPr wrap="square" rtlCol="0">
            <a:spAutoFit/>
          </a:bodyPr>
          <a:lstStyle/>
          <a:p>
            <a:pPr algn="ctr"/>
            <a:r>
              <a:rPr lang="en-US" b="1" dirty="0" smtClean="0"/>
              <a:t>How to Override PES: </a:t>
            </a:r>
          </a:p>
          <a:p>
            <a:pPr algn="ctr"/>
            <a:r>
              <a:rPr lang="en-US" b="1" dirty="0"/>
              <a:t>F</a:t>
            </a:r>
            <a:r>
              <a:rPr lang="en-US" b="1" dirty="0" smtClean="0"/>
              <a:t>or students who have never been enrolled in the related course</a:t>
            </a:r>
          </a:p>
          <a:p>
            <a:pPr marL="342900" indent="-342900">
              <a:buFont typeface="+mj-lt"/>
              <a:buAutoNum type="arabicPeriod"/>
            </a:pPr>
            <a:r>
              <a:rPr lang="en-US" dirty="0" smtClean="0"/>
              <a:t>Find the student in MAUI.</a:t>
            </a:r>
            <a:endParaRPr lang="en-US" dirty="0"/>
          </a:p>
          <a:p>
            <a:pPr marL="342900" indent="-342900">
              <a:buFont typeface="+mj-lt"/>
              <a:buAutoNum type="arabicPeriod"/>
            </a:pPr>
            <a:r>
              <a:rPr lang="en-US" dirty="0" smtClean="0"/>
              <a:t>Go to the special </a:t>
            </a:r>
            <a:r>
              <a:rPr lang="en-US" dirty="0"/>
              <a:t>permission page using the pull down menu in the </a:t>
            </a:r>
            <a:r>
              <a:rPr lang="en-US" dirty="0" smtClean="0"/>
              <a:t>right-hand </a:t>
            </a:r>
            <a:r>
              <a:rPr lang="en-US" dirty="0"/>
              <a:t>corner of the student’s page (Special Permission is under Registrar). </a:t>
            </a:r>
          </a:p>
          <a:p>
            <a:pPr marL="342900" indent="-342900">
              <a:buFont typeface="+mj-lt"/>
              <a:buAutoNum type="arabicPeriod"/>
            </a:pPr>
            <a:r>
              <a:rPr lang="en-US" dirty="0"/>
              <a:t>Make sure the session box on the right is set to the semester needed.</a:t>
            </a:r>
          </a:p>
          <a:p>
            <a:pPr marL="342900" indent="-342900">
              <a:buFont typeface="+mj-lt"/>
              <a:buAutoNum type="arabicPeriod"/>
            </a:pPr>
            <a:r>
              <a:rPr lang="en-US" dirty="0"/>
              <a:t>Once on the student’s special permission page,  go to the bottom and </a:t>
            </a:r>
            <a:r>
              <a:rPr lang="en-US" dirty="0" smtClean="0"/>
              <a:t>add the course in the blue Prerequisite Special Permission box.    </a:t>
            </a:r>
          </a:p>
          <a:p>
            <a:pPr marL="342900" indent="-342900">
              <a:buFont typeface="+mj-lt"/>
              <a:buAutoNum type="arabicPeriod"/>
            </a:pPr>
            <a:r>
              <a:rPr lang="en-US" dirty="0" smtClean="0"/>
              <a:t>Select Met Proof Provided in Status box.</a:t>
            </a:r>
          </a:p>
          <a:p>
            <a:pPr marL="342900" indent="-342900">
              <a:buFont typeface="+mj-lt"/>
              <a:buAutoNum type="arabicPeriod"/>
            </a:pPr>
            <a:r>
              <a:rPr lang="en-US" dirty="0" smtClean="0"/>
              <a:t>Click on the Grant prerequisite special permission button.</a:t>
            </a:r>
          </a:p>
          <a:p>
            <a:pPr marL="342900" indent="-342900">
              <a:buFont typeface="+mj-lt"/>
              <a:buAutoNum type="arabicPeriod"/>
            </a:pPr>
            <a:r>
              <a:rPr lang="en-US" dirty="0" smtClean="0"/>
              <a:t>[Note: For those with rights to approve section or course-level special permission, additional approval panels will appear on this page. Section-level permission also automatically gives prerequisite permission. Course-level permission does not grant prerequisite permission and must be granted separately using the pull-down menu a second time. </a:t>
            </a:r>
            <a:endParaRPr lang="en-US" dirty="0"/>
          </a:p>
          <a:p>
            <a:endParaRPr lang="en-US" dirty="0"/>
          </a:p>
        </p:txBody>
      </p:sp>
      <p:pic>
        <p:nvPicPr>
          <p:cNvPr id="3" name="Picture 2"/>
          <p:cNvPicPr>
            <a:picLocks noChangeAspect="1"/>
          </p:cNvPicPr>
          <p:nvPr/>
        </p:nvPicPr>
        <p:blipFill>
          <a:blip r:embed="rId2"/>
          <a:stretch>
            <a:fillRect/>
          </a:stretch>
        </p:blipFill>
        <p:spPr>
          <a:xfrm>
            <a:off x="292578" y="5146213"/>
            <a:ext cx="11653736" cy="1257300"/>
          </a:xfrm>
          <a:prstGeom prst="rect">
            <a:avLst/>
          </a:prstGeom>
        </p:spPr>
      </p:pic>
      <p:pic>
        <p:nvPicPr>
          <p:cNvPr id="4" name="Picture 3"/>
          <p:cNvPicPr>
            <a:picLocks noChangeAspect="1"/>
          </p:cNvPicPr>
          <p:nvPr/>
        </p:nvPicPr>
        <p:blipFill>
          <a:blip r:embed="rId3"/>
          <a:stretch>
            <a:fillRect/>
          </a:stretch>
        </p:blipFill>
        <p:spPr>
          <a:xfrm>
            <a:off x="0" y="3875435"/>
            <a:ext cx="11909315" cy="3134965"/>
          </a:xfrm>
          <a:prstGeom prst="rect">
            <a:avLst/>
          </a:prstGeom>
        </p:spPr>
      </p:pic>
    </p:spTree>
    <p:extLst>
      <p:ext uri="{BB962C8B-B14F-4D97-AF65-F5344CB8AC3E}">
        <p14:creationId xmlns:p14="http://schemas.microsoft.com/office/powerpoint/2010/main" val="299564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7139" y="492368"/>
            <a:ext cx="10597661" cy="3693319"/>
          </a:xfrm>
          <a:prstGeom prst="rect">
            <a:avLst/>
          </a:prstGeom>
          <a:noFill/>
        </p:spPr>
        <p:txBody>
          <a:bodyPr wrap="square" rtlCol="0">
            <a:spAutoFit/>
          </a:bodyPr>
          <a:lstStyle/>
          <a:p>
            <a:pPr algn="ctr"/>
            <a:r>
              <a:rPr lang="en-US" b="1" dirty="0"/>
              <a:t>How to Override PES: </a:t>
            </a:r>
          </a:p>
          <a:p>
            <a:pPr algn="ctr"/>
            <a:r>
              <a:rPr lang="en-US" b="1" dirty="0"/>
              <a:t>For students who have </a:t>
            </a:r>
            <a:r>
              <a:rPr lang="en-US" b="1" dirty="0" smtClean="0"/>
              <a:t>been enrolled </a:t>
            </a:r>
            <a:r>
              <a:rPr lang="en-US" b="1" dirty="0"/>
              <a:t>in the related </a:t>
            </a:r>
            <a:r>
              <a:rPr lang="en-US" b="1" dirty="0" smtClean="0"/>
              <a:t>course but have been removed and are in “Not Met” Status</a:t>
            </a:r>
          </a:p>
          <a:p>
            <a:pPr algn="ctr"/>
            <a:endParaRPr lang="en-US" b="1" dirty="0"/>
          </a:p>
          <a:p>
            <a:r>
              <a:rPr lang="en-US" dirty="0" smtClean="0"/>
              <a:t>If a student was in a course but has been removed and you thus see a</a:t>
            </a:r>
            <a:r>
              <a:rPr lang="en-US" b="1" dirty="0" smtClean="0"/>
              <a:t> Not Met </a:t>
            </a:r>
            <a:r>
              <a:rPr lang="en-US" dirty="0" smtClean="0"/>
              <a:t>in the status field next to the course information you must remove the row with the course FIRST information and student status before you are able to override PES.</a:t>
            </a:r>
          </a:p>
          <a:p>
            <a:endParaRPr lang="en-US" dirty="0"/>
          </a:p>
          <a:p>
            <a:r>
              <a:rPr lang="en-US" dirty="0" smtClean="0"/>
              <a:t>Use </a:t>
            </a:r>
            <a:r>
              <a:rPr lang="en-US" dirty="0"/>
              <a:t>the delete button below </a:t>
            </a:r>
            <a:r>
              <a:rPr lang="en-US" dirty="0" smtClean="0"/>
              <a:t>to remove this course row and current student status; you may then </a:t>
            </a:r>
            <a:r>
              <a:rPr lang="en-US" dirty="0"/>
              <a:t>add the course to the prerequisite special permission </a:t>
            </a:r>
            <a:r>
              <a:rPr lang="en-US" dirty="0" smtClean="0"/>
              <a:t>field in the blue box; choose the Met Proof Provided status.  </a:t>
            </a:r>
            <a:endParaRPr lang="en-US" dirty="0"/>
          </a:p>
          <a:p>
            <a:endParaRPr lang="en-US" dirty="0" smtClean="0"/>
          </a:p>
          <a:p>
            <a:endParaRPr lang="en-US" dirty="0"/>
          </a:p>
          <a:p>
            <a:pPr algn="ctr"/>
            <a:endParaRPr lang="en-US" b="1" dirty="0"/>
          </a:p>
        </p:txBody>
      </p:sp>
      <p:pic>
        <p:nvPicPr>
          <p:cNvPr id="3" name="Picture 2"/>
          <p:cNvPicPr>
            <a:picLocks noChangeAspect="1"/>
          </p:cNvPicPr>
          <p:nvPr/>
        </p:nvPicPr>
        <p:blipFill>
          <a:blip r:embed="rId2"/>
          <a:stretch>
            <a:fillRect/>
          </a:stretch>
        </p:blipFill>
        <p:spPr>
          <a:xfrm>
            <a:off x="128954" y="3339946"/>
            <a:ext cx="11483486" cy="2097361"/>
          </a:xfrm>
          <a:prstGeom prst="rect">
            <a:avLst/>
          </a:prstGeom>
        </p:spPr>
      </p:pic>
    </p:spTree>
    <p:extLst>
      <p:ext uri="{BB962C8B-B14F-4D97-AF65-F5344CB8AC3E}">
        <p14:creationId xmlns:p14="http://schemas.microsoft.com/office/powerpoint/2010/main" val="1706197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354" y="738554"/>
            <a:ext cx="10433538" cy="5632311"/>
          </a:xfrm>
          <a:prstGeom prst="rect">
            <a:avLst/>
          </a:prstGeom>
          <a:noFill/>
        </p:spPr>
        <p:txBody>
          <a:bodyPr wrap="square" rtlCol="0">
            <a:spAutoFit/>
          </a:bodyPr>
          <a:lstStyle/>
          <a:p>
            <a:pPr algn="ctr"/>
            <a:r>
              <a:rPr lang="en-US" b="1" dirty="0"/>
              <a:t>How to Override PES: </a:t>
            </a:r>
          </a:p>
          <a:p>
            <a:pPr algn="ctr"/>
            <a:r>
              <a:rPr lang="en-US" b="1" dirty="0"/>
              <a:t>For students who </a:t>
            </a:r>
            <a:r>
              <a:rPr lang="en-US" b="1" dirty="0" smtClean="0"/>
              <a:t>are still in conditional status </a:t>
            </a:r>
          </a:p>
          <a:p>
            <a:pPr algn="ctr"/>
            <a:r>
              <a:rPr lang="en-US" dirty="0" smtClean="0"/>
              <a:t> </a:t>
            </a:r>
          </a:p>
          <a:p>
            <a:r>
              <a:rPr lang="en-US" dirty="0" smtClean="0"/>
              <a:t>Students who are still in conditional status may no longer use the workflow process to submit proof beginning five business days before the start of the semester. These same students will be removed three  business days before the start of the semester if not moved to Met Proof Provided status. If the student has the prerequisite met, they may contact you for help. To override PES for these students, note the following.</a:t>
            </a:r>
          </a:p>
          <a:p>
            <a:endParaRPr lang="en-US" dirty="0"/>
          </a:p>
          <a:p>
            <a:r>
              <a:rPr lang="en-US" dirty="0" smtClean="0"/>
              <a:t>Do </a:t>
            </a:r>
            <a:r>
              <a:rPr lang="en-US" b="1" dirty="0" smtClean="0"/>
              <a:t>NOT</a:t>
            </a:r>
            <a:r>
              <a:rPr lang="en-US" dirty="0" smtClean="0"/>
              <a:t> use </a:t>
            </a:r>
            <a:r>
              <a:rPr lang="en-US" b="1" dirty="0" smtClean="0"/>
              <a:t>the blue box</a:t>
            </a:r>
            <a:r>
              <a:rPr lang="en-US" dirty="0" smtClean="0"/>
              <a:t> to enter the course number and to change student status to Met Proof Provided. </a:t>
            </a:r>
          </a:p>
          <a:p>
            <a:endParaRPr lang="en-US" dirty="0"/>
          </a:p>
          <a:p>
            <a:r>
              <a:rPr lang="en-US" dirty="0" smtClean="0"/>
              <a:t>Instead </a:t>
            </a:r>
            <a:r>
              <a:rPr lang="en-US" b="1" dirty="0" smtClean="0"/>
              <a:t>use the pull down menu in the course information row below</a:t>
            </a:r>
            <a:r>
              <a:rPr lang="en-US" dirty="0" smtClean="0"/>
              <a:t>, choosing Met Proof Provide (if, of course, the student has this proof for you).</a:t>
            </a:r>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dirty="0"/>
          </a:p>
        </p:txBody>
      </p:sp>
      <p:pic>
        <p:nvPicPr>
          <p:cNvPr id="3" name="Picture 2"/>
          <p:cNvPicPr>
            <a:picLocks noChangeAspect="1"/>
          </p:cNvPicPr>
          <p:nvPr/>
        </p:nvPicPr>
        <p:blipFill>
          <a:blip r:embed="rId2"/>
          <a:stretch>
            <a:fillRect/>
          </a:stretch>
        </p:blipFill>
        <p:spPr>
          <a:xfrm>
            <a:off x="152400" y="4222506"/>
            <a:ext cx="12420600" cy="2305050"/>
          </a:xfrm>
          <a:prstGeom prst="rect">
            <a:avLst/>
          </a:prstGeom>
        </p:spPr>
      </p:pic>
      <p:sp>
        <p:nvSpPr>
          <p:cNvPr id="4" name="U-Turn Arrow 3"/>
          <p:cNvSpPr/>
          <p:nvPr/>
        </p:nvSpPr>
        <p:spPr>
          <a:xfrm rot="11073121">
            <a:off x="9983596" y="6346473"/>
            <a:ext cx="1219200" cy="412346"/>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32234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06" y="1163853"/>
            <a:ext cx="7282835" cy="1246765"/>
          </a:xfrm>
        </p:spPr>
        <p:txBody>
          <a:bodyPr>
            <a:normAutofit fontScale="90000"/>
          </a:bodyPr>
          <a:lstStyle/>
          <a:p>
            <a:pPr algn="l"/>
            <a:r>
              <a:rPr lang="en-US" sz="2800" dirty="0" smtClean="0"/>
              <a:t>Students earning I or O grades remain enrolled until three business days before classes begin and then are removed. Students with Incompletes or O’s will need your help.</a:t>
            </a:r>
            <a:endParaRPr lang="en-US" sz="2800" dirty="0"/>
          </a:p>
        </p:txBody>
      </p:sp>
      <p:sp>
        <p:nvSpPr>
          <p:cNvPr id="4" name="TextBox 3"/>
          <p:cNvSpPr txBox="1"/>
          <p:nvPr/>
        </p:nvSpPr>
        <p:spPr>
          <a:xfrm>
            <a:off x="2011182" y="2174009"/>
            <a:ext cx="9756098" cy="2246769"/>
          </a:xfrm>
          <a:prstGeom prst="rect">
            <a:avLst/>
          </a:prstGeom>
          <a:noFill/>
        </p:spPr>
        <p:txBody>
          <a:bodyPr wrap="square" rtlCol="0">
            <a:spAutoFit/>
          </a:bodyPr>
          <a:lstStyle/>
          <a:p>
            <a:r>
              <a:rPr lang="en-US" sz="2000" dirty="0" smtClean="0"/>
              <a:t>A  transfer course grade may appear on the student’s grade report but not yet on the degree audit since the course has not been reviewed for transfer status by Admissions. In other words, it perhaps has not yet been made equivalent to the prerequisite in question. </a:t>
            </a:r>
            <a:r>
              <a:rPr lang="en-US" sz="2000" dirty="0"/>
              <a:t>T</a:t>
            </a:r>
            <a:r>
              <a:rPr lang="en-US" sz="2000" dirty="0" smtClean="0"/>
              <a:t>he computer application reads the degree audit and not the grade report to ensure transfer courses are on the degree audit in an approved manner. It takes Admissions around 3-5 days to review transfer credit since they can receive 500+ requests per day, depending on the season. </a:t>
            </a:r>
            <a:endParaRPr lang="en-US" sz="2400" dirty="0"/>
          </a:p>
        </p:txBody>
      </p:sp>
      <p:sp>
        <p:nvSpPr>
          <p:cNvPr id="3" name="TextBox 2"/>
          <p:cNvSpPr txBox="1"/>
          <p:nvPr/>
        </p:nvSpPr>
        <p:spPr>
          <a:xfrm>
            <a:off x="614598" y="311977"/>
            <a:ext cx="11152682" cy="646331"/>
          </a:xfrm>
          <a:prstGeom prst="rect">
            <a:avLst/>
          </a:prstGeom>
          <a:noFill/>
        </p:spPr>
        <p:txBody>
          <a:bodyPr wrap="square" rtlCol="0">
            <a:spAutoFit/>
          </a:bodyPr>
          <a:lstStyle/>
          <a:p>
            <a:pPr algn="ctr"/>
            <a:r>
              <a:rPr lang="en-US" sz="3600" dirty="0" smtClean="0">
                <a:solidFill>
                  <a:srgbClr val="FF0000"/>
                </a:solidFill>
              </a:rPr>
              <a:t>ODDS and ENDS</a:t>
            </a:r>
            <a:endParaRPr lang="en-US" sz="3600" dirty="0">
              <a:solidFill>
                <a:srgbClr val="FF0000"/>
              </a:solidFill>
            </a:endParaRPr>
          </a:p>
        </p:txBody>
      </p:sp>
      <p:sp>
        <p:nvSpPr>
          <p:cNvPr id="9" name="TextBox 8"/>
          <p:cNvSpPr txBox="1"/>
          <p:nvPr/>
        </p:nvSpPr>
        <p:spPr>
          <a:xfrm>
            <a:off x="430678" y="4107578"/>
            <a:ext cx="10823475" cy="1200329"/>
          </a:xfrm>
          <a:prstGeom prst="rect">
            <a:avLst/>
          </a:prstGeom>
          <a:noFill/>
        </p:spPr>
        <p:txBody>
          <a:bodyPr wrap="square" rtlCol="0">
            <a:spAutoFit/>
          </a:bodyPr>
          <a:lstStyle/>
          <a:p>
            <a:endParaRPr lang="en-US" dirty="0" smtClean="0"/>
          </a:p>
          <a:p>
            <a:r>
              <a:rPr lang="en-US" dirty="0" smtClean="0"/>
              <a:t>A student can’t join a waitlist unless the course’s prerequisites are met or the student has been given conditional or permanent or special permission to enroll. Remember, permanent permission or conditional permission does not guarantee a student a seat and DOES NOT ENROLL the student in the course.</a:t>
            </a:r>
            <a:endParaRPr lang="en-US" dirty="0"/>
          </a:p>
        </p:txBody>
      </p:sp>
      <p:sp>
        <p:nvSpPr>
          <p:cNvPr id="10" name="TextBox 9"/>
          <p:cNvSpPr txBox="1"/>
          <p:nvPr/>
        </p:nvSpPr>
        <p:spPr>
          <a:xfrm>
            <a:off x="614598" y="5430934"/>
            <a:ext cx="10837889" cy="923330"/>
          </a:xfrm>
          <a:prstGeom prst="rect">
            <a:avLst/>
          </a:prstGeom>
          <a:noFill/>
          <a:ln w="38100">
            <a:solidFill>
              <a:srgbClr val="FF0000"/>
            </a:solidFill>
          </a:ln>
        </p:spPr>
        <p:txBody>
          <a:bodyPr wrap="square" rtlCol="0">
            <a:spAutoFit/>
          </a:bodyPr>
          <a:lstStyle/>
          <a:p>
            <a:r>
              <a:rPr lang="en-US" b="1" dirty="0" smtClean="0"/>
              <a:t>Please remind instructors teaching courses with prerequisites not to sign paper add forms unless the instructor has proof that the prerequisite has been met. Unfortunately, a few students try to take advantage of an instructor’s goodwill and end up failing the course since the student is not prepared to take it.</a:t>
            </a:r>
            <a:endParaRPr lang="en-US" b="1" dirty="0"/>
          </a:p>
        </p:txBody>
      </p:sp>
    </p:spTree>
    <p:extLst>
      <p:ext uri="{BB962C8B-B14F-4D97-AF65-F5344CB8AC3E}">
        <p14:creationId xmlns:p14="http://schemas.microsoft.com/office/powerpoint/2010/main" val="5037659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39735" y="4002374"/>
            <a:ext cx="10022810" cy="2593298"/>
          </a:xfrm>
          <a:prstGeom prst="rect">
            <a:avLst/>
          </a:prstGeom>
        </p:spPr>
      </p:pic>
      <p:sp>
        <p:nvSpPr>
          <p:cNvPr id="2" name="TextBox 1"/>
          <p:cNvSpPr txBox="1"/>
          <p:nvPr/>
        </p:nvSpPr>
        <p:spPr>
          <a:xfrm>
            <a:off x="1339735" y="1039955"/>
            <a:ext cx="9577753" cy="2862322"/>
          </a:xfrm>
          <a:prstGeom prst="rect">
            <a:avLst/>
          </a:prstGeom>
          <a:noFill/>
        </p:spPr>
        <p:txBody>
          <a:bodyPr wrap="square" rtlCol="0">
            <a:spAutoFit/>
          </a:bodyPr>
          <a:lstStyle/>
          <a:p>
            <a:r>
              <a:rPr lang="en-US" b="1" dirty="0" smtClean="0"/>
              <a:t>Reports</a:t>
            </a:r>
          </a:p>
          <a:p>
            <a:r>
              <a:rPr lang="en-US" dirty="0" smtClean="0"/>
              <a:t>There are two reports you may look at on MAUI. Once in MAUI, go to the Registrar tab and choose offerings planner. The reports may be found in the left column at the bottom.</a:t>
            </a:r>
          </a:p>
          <a:p>
            <a:r>
              <a:rPr lang="en-US" b="1" dirty="0">
                <a:hlinkClick r:id="rId3"/>
              </a:rPr>
              <a:t>Offerings Planner</a:t>
            </a:r>
            <a:r>
              <a:rPr lang="en-US" b="1" dirty="0"/>
              <a:t> &gt; Method of Meeting Prerequisites </a:t>
            </a:r>
            <a:r>
              <a:rPr lang="en-US" b="1" dirty="0" smtClean="0"/>
              <a:t>Report  </a:t>
            </a:r>
          </a:p>
          <a:p>
            <a:r>
              <a:rPr lang="en-US" dirty="0" smtClean="0"/>
              <a:t>This shows how students met a prerequisite.   This report is NOT live but is updated every 24 hours, generally and thus may not match other reports. </a:t>
            </a:r>
            <a:r>
              <a:rPr lang="en-US" dirty="0" smtClean="0"/>
              <a:t>As students are </a:t>
            </a:r>
            <a:r>
              <a:rPr lang="en-US" dirty="0" smtClean="0"/>
              <a:t>removed by the </a:t>
            </a:r>
            <a:r>
              <a:rPr lang="en-US" dirty="0" smtClean="0"/>
              <a:t>system, </a:t>
            </a:r>
            <a:r>
              <a:rPr lang="en-US" dirty="0" smtClean="0"/>
              <a:t>you should </a:t>
            </a:r>
            <a:r>
              <a:rPr lang="en-US" dirty="0" smtClean="0"/>
              <a:t>see fewer red or orange notes under Status—and more students in green status. This report does not show how many students were removed but only the current status of those in a course. This report shows all courses with the same acronym if desired, loading more quickly than the other report generally (!).</a:t>
            </a:r>
            <a:endParaRPr lang="en-US" dirty="0"/>
          </a:p>
        </p:txBody>
      </p:sp>
    </p:spTree>
    <p:extLst>
      <p:ext uri="{BB962C8B-B14F-4D97-AF65-F5344CB8AC3E}">
        <p14:creationId xmlns:p14="http://schemas.microsoft.com/office/powerpoint/2010/main" val="3933818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68974" y="333628"/>
            <a:ext cx="9173981" cy="3416320"/>
          </a:xfrm>
          <a:prstGeom prst="rect">
            <a:avLst/>
          </a:prstGeom>
          <a:noFill/>
        </p:spPr>
        <p:txBody>
          <a:bodyPr wrap="square" rtlCol="0">
            <a:spAutoFit/>
          </a:bodyPr>
          <a:lstStyle/>
          <a:p>
            <a:r>
              <a:rPr lang="en-US" b="1" dirty="0">
                <a:hlinkClick r:id="rId2"/>
              </a:rPr>
              <a:t>Offerings Planner</a:t>
            </a:r>
            <a:r>
              <a:rPr lang="en-US" b="1" dirty="0"/>
              <a:t> &gt; Prerequisite Special Permission </a:t>
            </a:r>
            <a:r>
              <a:rPr lang="en-US" b="1" dirty="0" smtClean="0"/>
              <a:t>Report</a:t>
            </a:r>
          </a:p>
          <a:p>
            <a:endParaRPr lang="en-US" b="1" dirty="0"/>
          </a:p>
          <a:p>
            <a:r>
              <a:rPr lang="en-US" b="1" dirty="0" smtClean="0"/>
              <a:t>This report is LIVE and shows a student’s most recent status and has a link to the student record page. Since it is live do not be worried if the student’s status does not match the other report (the method of meeting prerequisite report)—the report below is the accurate one. This report can be very helpful particularly if you work with certain courses in majors continually and you want to see the number of students in conditional status who might be surprised to be removed and will need help—though not all of these students are in your caseload.  The status types are Permanent,  Met Proof Provided, Conditional Proof Required, and Not Met.</a:t>
            </a:r>
            <a:endParaRPr lang="en-US" b="1" dirty="0"/>
          </a:p>
          <a:p>
            <a:endParaRPr lang="en-US" b="1" dirty="0" smtClean="0"/>
          </a:p>
          <a:p>
            <a:endParaRPr lang="en-US" b="1" dirty="0"/>
          </a:p>
          <a:p>
            <a:endParaRPr lang="en-US" dirty="0"/>
          </a:p>
        </p:txBody>
      </p:sp>
      <p:pic>
        <p:nvPicPr>
          <p:cNvPr id="3" name="Picture 2"/>
          <p:cNvPicPr>
            <a:picLocks noChangeAspect="1"/>
          </p:cNvPicPr>
          <p:nvPr/>
        </p:nvPicPr>
        <p:blipFill>
          <a:blip r:embed="rId3"/>
          <a:stretch>
            <a:fillRect/>
          </a:stretch>
        </p:blipFill>
        <p:spPr>
          <a:xfrm>
            <a:off x="175846" y="3247291"/>
            <a:ext cx="12133751" cy="6112485"/>
          </a:xfrm>
          <a:prstGeom prst="rect">
            <a:avLst/>
          </a:prstGeom>
        </p:spPr>
      </p:pic>
    </p:spTree>
    <p:extLst>
      <p:ext uri="{BB962C8B-B14F-4D97-AF65-F5344CB8AC3E}">
        <p14:creationId xmlns:p14="http://schemas.microsoft.com/office/powerpoint/2010/main" val="1437764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71649" y="161925"/>
            <a:ext cx="6137027" cy="5909091"/>
          </a:xfrm>
          <a:prstGeom prst="rect">
            <a:avLst/>
          </a:prstGeom>
        </p:spPr>
      </p:pic>
      <p:sp>
        <p:nvSpPr>
          <p:cNvPr id="4" name="Rectangle 3"/>
          <p:cNvSpPr/>
          <p:nvPr/>
        </p:nvSpPr>
        <p:spPr>
          <a:xfrm>
            <a:off x="5231567" y="3010793"/>
            <a:ext cx="6535712" cy="4124206"/>
          </a:xfrm>
          <a:prstGeom prst="rect">
            <a:avLst/>
          </a:prstGeom>
          <a:ln w="3175" cmpd="sng">
            <a:noFill/>
            <a:bevel/>
          </a:ln>
        </p:spPr>
        <p:txBody>
          <a:bodyPr wrap="square">
            <a:spAutoFit/>
          </a:bodyPr>
          <a:lstStyle/>
          <a:p>
            <a:pPr algn="ctr"/>
            <a:r>
              <a:rPr lang="en-US" sz="2800" dirty="0" smtClean="0"/>
              <a:t>WHAT IS A PREREQUISITE?</a:t>
            </a:r>
          </a:p>
          <a:p>
            <a:pPr lvl="0"/>
            <a:r>
              <a:rPr lang="en-US" dirty="0" smtClean="0"/>
              <a:t>Only </a:t>
            </a:r>
            <a:r>
              <a:rPr lang="en-US" dirty="0"/>
              <a:t>items in the prerequisite </a:t>
            </a:r>
            <a:r>
              <a:rPr lang="en-US" dirty="0" smtClean="0"/>
              <a:t>field of a course officially count as prerequisites and are used </a:t>
            </a:r>
            <a:r>
              <a:rPr lang="en-US" dirty="0"/>
              <a:t>to block a </a:t>
            </a:r>
            <a:r>
              <a:rPr lang="en-US" dirty="0" smtClean="0"/>
              <a:t>student's enrollment. Prerequisites may include courses or combinations of courses. If no minimum grade is seen in the course prerequisite field, then a student must pass the prerequisite course with the minimum grade of a D-. Some prerequisites have a higher standard for completion, such as the C- grade. The ALEKS </a:t>
            </a:r>
            <a:r>
              <a:rPr lang="en-US" dirty="0"/>
              <a:t>or MPT </a:t>
            </a:r>
            <a:r>
              <a:rPr lang="en-US" dirty="0" smtClean="0"/>
              <a:t>3 math placement score </a:t>
            </a:r>
            <a:r>
              <a:rPr lang="en-US" dirty="0"/>
              <a:t>and </a:t>
            </a:r>
            <a:r>
              <a:rPr lang="en-US" dirty="0" smtClean="0"/>
              <a:t>world language placement scores may also be used as prerequisites if included in the prerequisite field. </a:t>
            </a:r>
            <a:r>
              <a:rPr lang="en-US" dirty="0"/>
              <a:t>C</a:t>
            </a:r>
            <a:r>
              <a:rPr lang="en-US" dirty="0" smtClean="0"/>
              <a:t>orequisites </a:t>
            </a:r>
            <a:r>
              <a:rPr lang="en-US" dirty="0"/>
              <a:t>and requirements are not used to block a student's registration</a:t>
            </a:r>
            <a:r>
              <a:rPr lang="en-US" dirty="0" smtClean="0"/>
              <a:t>. </a:t>
            </a:r>
            <a:r>
              <a:rPr lang="en-US" dirty="0"/>
              <a:t>Restrictions (such as honors, </a:t>
            </a:r>
            <a:r>
              <a:rPr lang="en-US" dirty="0" smtClean="0"/>
              <a:t>non-major, major, </a:t>
            </a:r>
            <a:r>
              <a:rPr lang="en-US" dirty="0"/>
              <a:t>senior standing, etc.) are</a:t>
            </a:r>
            <a:r>
              <a:rPr lang="en-US" b="1" dirty="0"/>
              <a:t> </a:t>
            </a:r>
            <a:r>
              <a:rPr lang="en-US" b="1" i="1" dirty="0"/>
              <a:t>not</a:t>
            </a:r>
            <a:r>
              <a:rPr lang="en-US" i="1" dirty="0"/>
              <a:t> </a:t>
            </a:r>
            <a:r>
              <a:rPr lang="en-US" dirty="0"/>
              <a:t>prerequisites and are not checked by this system.  </a:t>
            </a:r>
          </a:p>
          <a:p>
            <a:r>
              <a:rPr lang="en-US" dirty="0" smtClean="0"/>
              <a:t> </a:t>
            </a:r>
            <a:endParaRPr lang="en-US" dirty="0"/>
          </a:p>
        </p:txBody>
      </p:sp>
      <p:sp>
        <p:nvSpPr>
          <p:cNvPr id="3" name="Right Arrow 2"/>
          <p:cNvSpPr/>
          <p:nvPr/>
        </p:nvSpPr>
        <p:spPr>
          <a:xfrm>
            <a:off x="0" y="4931764"/>
            <a:ext cx="1771649" cy="11392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8690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40411"/>
          </a:xfrm>
        </p:spPr>
        <p:txBody>
          <a:bodyPr>
            <a:normAutofit/>
          </a:bodyPr>
          <a:lstStyle/>
          <a:p>
            <a:pPr algn="ctr"/>
            <a:r>
              <a:rPr lang="en-US" sz="2400" b="1" dirty="0" smtClean="0">
                <a:solidFill>
                  <a:srgbClr val="FF0000"/>
                </a:solidFill>
              </a:rPr>
              <a:t>KEY INFORMATION TO NOTE</a:t>
            </a:r>
            <a:endParaRPr lang="en-US" sz="2400" b="1" dirty="0">
              <a:solidFill>
                <a:srgbClr val="FF0000"/>
              </a:solidFill>
            </a:endParaRPr>
          </a:p>
        </p:txBody>
      </p:sp>
      <p:sp>
        <p:nvSpPr>
          <p:cNvPr id="3" name="Content Placeholder 2"/>
          <p:cNvSpPr>
            <a:spLocks noGrp="1"/>
          </p:cNvSpPr>
          <p:nvPr>
            <p:ph idx="1"/>
          </p:nvPr>
        </p:nvSpPr>
        <p:spPr>
          <a:xfrm>
            <a:off x="838200" y="679938"/>
            <a:ext cx="10515600" cy="5949462"/>
          </a:xfrm>
        </p:spPr>
        <p:txBody>
          <a:bodyPr>
            <a:noAutofit/>
          </a:bodyPr>
          <a:lstStyle/>
          <a:p>
            <a:r>
              <a:rPr lang="en-US" sz="2400" dirty="0" smtClean="0"/>
              <a:t>Generally, all prerequisites are enforced for all </a:t>
            </a:r>
            <a:r>
              <a:rPr lang="en-US" sz="2400" dirty="0" smtClean="0"/>
              <a:t>CLAS undergraduate </a:t>
            </a:r>
            <a:r>
              <a:rPr lang="en-US" sz="2400" dirty="0" smtClean="0"/>
              <a:t>students. Prerequisites are NOT enforced for </a:t>
            </a:r>
            <a:r>
              <a:rPr lang="en-US" sz="2400" dirty="0" smtClean="0"/>
              <a:t>CLAS graduate </a:t>
            </a:r>
            <a:r>
              <a:rPr lang="en-US" sz="2400" dirty="0" smtClean="0"/>
              <a:t>students. Additionally, undergraduates in their first semester of enrollment at Iowa who register during an Orientation event are handled using special </a:t>
            </a:r>
            <a:r>
              <a:rPr lang="en-US" sz="2400" dirty="0" smtClean="0"/>
              <a:t>procedures. These students are given conditional permission to enroll regardless of prerequisites but must submit proof of meeting the prerequisite or will be removed. </a:t>
            </a:r>
          </a:p>
          <a:p>
            <a:r>
              <a:rPr lang="en-US" sz="2400" dirty="0" smtClean="0"/>
              <a:t>Summer </a:t>
            </a:r>
            <a:r>
              <a:rPr lang="en-US" sz="2400" dirty="0" smtClean="0"/>
              <a:t>Session 4 Week or the Summer 6 Week 1 </a:t>
            </a:r>
            <a:r>
              <a:rPr lang="en-US" sz="2400" dirty="0" smtClean="0"/>
              <a:t>Session also has its own rules. </a:t>
            </a:r>
            <a:r>
              <a:rPr lang="en-US" sz="2400" dirty="0" smtClean="0"/>
              <a:t>Students </a:t>
            </a:r>
            <a:r>
              <a:rPr lang="en-US" sz="2400" dirty="0" smtClean="0"/>
              <a:t>do need </a:t>
            </a:r>
            <a:r>
              <a:rPr lang="en-US" sz="2400" dirty="0" smtClean="0"/>
              <a:t>the prerequisite completed or in progress to </a:t>
            </a:r>
            <a:r>
              <a:rPr lang="en-US" sz="2400" dirty="0" smtClean="0"/>
              <a:t>register. </a:t>
            </a:r>
            <a:r>
              <a:rPr lang="en-US" sz="2400" dirty="0" smtClean="0"/>
              <a:t>However, courses in these sessions start before spring grades are posted and this timing does not allow the removal of students who failed to receive the needed grade in a prerequisite course. Departments offering courses with prerequisites in these two summer sessions must remove students by </a:t>
            </a:r>
            <a:r>
              <a:rPr lang="en-US" sz="2400" dirty="0" smtClean="0"/>
              <a:t>hand.</a:t>
            </a:r>
          </a:p>
          <a:p>
            <a:r>
              <a:rPr lang="en-US" sz="2400" dirty="0" smtClean="0"/>
              <a:t>Transfer students registering in the five business days before the semester begins are also have different procedures. They are not allowed to enroll conditionally but must present proof that the prerequisite is met at the time they register (or they may submit this proof by email asap). Conditional status is not allowed during this period because of the related timeframe (more info below.)</a:t>
            </a:r>
            <a:endParaRPr lang="en-US" u="sng" dirty="0" smtClean="0"/>
          </a:p>
        </p:txBody>
      </p:sp>
    </p:spTree>
    <p:extLst>
      <p:ext uri="{BB962C8B-B14F-4D97-AF65-F5344CB8AC3E}">
        <p14:creationId xmlns:p14="http://schemas.microsoft.com/office/powerpoint/2010/main" val="1025834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838199" y="199293"/>
            <a:ext cx="10944069" cy="653129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dirty="0" smtClean="0">
                <a:solidFill>
                  <a:srgbClr val="FF0000"/>
                </a:solidFill>
              </a:rPr>
              <a:t>HOW DOES THE PREREQUISITE CHECKING SYSTEM WORK?</a:t>
            </a:r>
          </a:p>
          <a:p>
            <a:r>
              <a:rPr lang="en-US" sz="2000" dirty="0" smtClean="0"/>
              <a:t>When </a:t>
            </a:r>
            <a:r>
              <a:rPr lang="en-US" sz="2000" dirty="0"/>
              <a:t>checking for </a:t>
            </a:r>
            <a:r>
              <a:rPr lang="en-US" sz="2000" dirty="0" smtClean="0"/>
              <a:t>students</a:t>
            </a:r>
            <a:r>
              <a:rPr lang="en-US" sz="2000" dirty="0"/>
              <a:t>’ completion of prerequisites, the computer application reads the UI </a:t>
            </a:r>
            <a:r>
              <a:rPr lang="en-US" sz="2000" b="1" dirty="0"/>
              <a:t>degree </a:t>
            </a:r>
            <a:r>
              <a:rPr lang="en-US" sz="2000" b="1" dirty="0" smtClean="0"/>
              <a:t>audit</a:t>
            </a:r>
            <a:r>
              <a:rPr lang="en-US" sz="2000" dirty="0" smtClean="0"/>
              <a:t>, </a:t>
            </a:r>
            <a:r>
              <a:rPr lang="en-US" sz="2000" dirty="0"/>
              <a:t>looking for </a:t>
            </a:r>
            <a:r>
              <a:rPr lang="en-US" sz="2000" dirty="0" smtClean="0"/>
              <a:t>the satisfactorily completed prerequisites </a:t>
            </a:r>
            <a:r>
              <a:rPr lang="en-US" sz="2000" dirty="0"/>
              <a:t>or their </a:t>
            </a:r>
            <a:r>
              <a:rPr lang="en-US" sz="2000" dirty="0" smtClean="0"/>
              <a:t>“official </a:t>
            </a:r>
            <a:r>
              <a:rPr lang="en-US" sz="2000" dirty="0" smtClean="0"/>
              <a:t>equivalents</a:t>
            </a:r>
            <a:r>
              <a:rPr lang="en-US" sz="2000" dirty="0" smtClean="0"/>
              <a:t>.”</a:t>
            </a:r>
            <a:endParaRPr lang="en-US" sz="2000" dirty="0" smtClean="0"/>
          </a:p>
          <a:p>
            <a:r>
              <a:rPr lang="en-US" sz="2000" dirty="0" smtClean="0"/>
              <a:t>If a student has </a:t>
            </a:r>
            <a:r>
              <a:rPr lang="en-US" sz="2000" b="1" dirty="0" smtClean="0"/>
              <a:t>successfully completed the prerequisite with the required grade </a:t>
            </a:r>
            <a:r>
              <a:rPr lang="en-US" sz="2000" dirty="0" smtClean="0"/>
              <a:t>(i.e., the grade on MyUI in the course’s prerequisite field or a D-) by the time of registration and if that grade appears on the degree audit (not just on the grade report or transcript), the system allows the student to enroll </a:t>
            </a:r>
            <a:r>
              <a:rPr lang="en-US" sz="2000" dirty="0" smtClean="0"/>
              <a:t>in </a:t>
            </a:r>
            <a:r>
              <a:rPr lang="en-US" sz="2000" dirty="0" smtClean="0"/>
              <a:t>the related course. The student is never in this case removed automatically by the system.</a:t>
            </a:r>
          </a:p>
          <a:p>
            <a:r>
              <a:rPr lang="en-US" sz="2000" dirty="0" smtClean="0"/>
              <a:t>The application also searches for </a:t>
            </a:r>
            <a:r>
              <a:rPr lang="en-US" sz="2000" b="1" dirty="0" smtClean="0"/>
              <a:t>courses “in progress</a:t>
            </a:r>
            <a:r>
              <a:rPr lang="en-US" sz="2000" dirty="0" smtClean="0"/>
              <a:t>.” </a:t>
            </a:r>
            <a:r>
              <a:rPr lang="en-US" sz="2000" dirty="0"/>
              <a:t>An “in progress” </a:t>
            </a:r>
            <a:r>
              <a:rPr lang="en-US" sz="2000" dirty="0" smtClean="0"/>
              <a:t>course </a:t>
            </a:r>
            <a:r>
              <a:rPr lang="en-US" sz="2000" dirty="0"/>
              <a:t>has an IP beside it on the degree </a:t>
            </a:r>
            <a:r>
              <a:rPr lang="en-US" sz="2000" dirty="0" smtClean="0"/>
              <a:t>audit or grade record;  “IP” is both used to signify UI courses or courses a student is currently enrolled in at another institution (</a:t>
            </a:r>
            <a:r>
              <a:rPr lang="en-US" sz="2000" u="sng" dirty="0" smtClean="0"/>
              <a:t>if the student has reported this to UI Admissions</a:t>
            </a:r>
            <a:r>
              <a:rPr lang="en-US" sz="2000" dirty="0" smtClean="0"/>
              <a:t>).</a:t>
            </a:r>
          </a:p>
          <a:p>
            <a:r>
              <a:rPr lang="en-US" sz="2000" u="sng" dirty="0" smtClean="0"/>
              <a:t>Students </a:t>
            </a:r>
            <a:r>
              <a:rPr lang="en-US" sz="2000" u="sng" dirty="0"/>
              <a:t>completing </a:t>
            </a:r>
            <a:r>
              <a:rPr lang="en-US" sz="2000" u="sng" dirty="0" smtClean="0"/>
              <a:t>an “IP” prerequisite </a:t>
            </a:r>
            <a:r>
              <a:rPr lang="en-US" sz="2000" u="sng" dirty="0"/>
              <a:t>at the time of registration are allowed to “conditionally” (i.e. temporarily) enroll in the next course in the </a:t>
            </a:r>
            <a:r>
              <a:rPr lang="en-US" sz="2000" u="sng" dirty="0" smtClean="0"/>
              <a:t>sequence</a:t>
            </a:r>
            <a:r>
              <a:rPr lang="en-US" sz="2000" u="sng" dirty="0"/>
              <a:t> </a:t>
            </a:r>
            <a:r>
              <a:rPr lang="en-US" sz="2000" u="sng" dirty="0" smtClean="0"/>
              <a:t>until grades are posted</a:t>
            </a:r>
            <a:r>
              <a:rPr lang="en-US" sz="2000" dirty="0" smtClean="0"/>
              <a:t>. This permission is known officially as “Conditional-Proof Required.” </a:t>
            </a:r>
            <a:r>
              <a:rPr lang="en-US" sz="2000" dirty="0" smtClean="0"/>
              <a:t>We refer </a:t>
            </a:r>
            <a:r>
              <a:rPr lang="en-US" sz="2000" dirty="0" smtClean="0"/>
              <a:t>to it simply as “conditional.” In other words, a student is enrolled </a:t>
            </a:r>
            <a:r>
              <a:rPr lang="en-US" sz="2000" b="1" dirty="0" smtClean="0"/>
              <a:t>only </a:t>
            </a:r>
            <a:r>
              <a:rPr lang="en-US" sz="2000" b="1" dirty="0" smtClean="0"/>
              <a:t>temporarily until </a:t>
            </a:r>
            <a:r>
              <a:rPr lang="en-US" sz="2000" b="1" dirty="0" smtClean="0"/>
              <a:t>proof of a final grade is received.</a:t>
            </a:r>
          </a:p>
          <a:p>
            <a:r>
              <a:rPr lang="en-US" sz="2000" dirty="0" smtClean="0"/>
              <a:t>A student earning a satisfactory grade is moved to </a:t>
            </a:r>
            <a:r>
              <a:rPr lang="en-US" sz="2000" dirty="0" smtClean="0"/>
              <a:t>“</a:t>
            </a:r>
            <a:r>
              <a:rPr lang="en-US" sz="2000" dirty="0" smtClean="0"/>
              <a:t>Met” </a:t>
            </a:r>
            <a:r>
              <a:rPr lang="en-US" sz="2000" dirty="0" smtClean="0"/>
              <a:t>status </a:t>
            </a:r>
            <a:r>
              <a:rPr lang="en-US" sz="2000" dirty="0" smtClean="0"/>
              <a:t>by the computer system and this student is never automatically removed from the course.</a:t>
            </a:r>
          </a:p>
          <a:p>
            <a:r>
              <a:rPr lang="en-US" sz="2000" b="1" dirty="0" smtClean="0"/>
              <a:t>If </a:t>
            </a:r>
            <a:r>
              <a:rPr lang="en-US" sz="2000" b="1" dirty="0"/>
              <a:t>a student </a:t>
            </a:r>
            <a:r>
              <a:rPr lang="en-US" sz="2000" b="1" dirty="0" smtClean="0"/>
              <a:t>does </a:t>
            </a:r>
            <a:r>
              <a:rPr lang="en-US" sz="2000" b="1" u="sng" dirty="0" smtClean="0"/>
              <a:t>not</a:t>
            </a:r>
            <a:r>
              <a:rPr lang="en-US" sz="2000" b="1" dirty="0" smtClean="0"/>
              <a:t> earn the required final grade in the “IP” course, the </a:t>
            </a:r>
            <a:r>
              <a:rPr lang="en-US" sz="2000" b="1" dirty="0"/>
              <a:t>student </a:t>
            </a:r>
            <a:r>
              <a:rPr lang="en-US" sz="2000" b="1" dirty="0" smtClean="0"/>
              <a:t>is removed permanently from </a:t>
            </a:r>
            <a:r>
              <a:rPr lang="en-US" sz="2000" b="1" dirty="0"/>
              <a:t>the </a:t>
            </a:r>
            <a:r>
              <a:rPr lang="en-US" sz="2000" b="1" dirty="0" smtClean="0"/>
              <a:t>course by the system just after </a:t>
            </a:r>
            <a:r>
              <a:rPr lang="en-US" sz="2000" b="1" u="sng" dirty="0" smtClean="0"/>
              <a:t>UI grades are officially posted</a:t>
            </a:r>
            <a:r>
              <a:rPr lang="en-US" sz="2000" b="1" dirty="0" smtClean="0"/>
              <a:t>.  The student is not able to add the course or join the </a:t>
            </a:r>
            <a:r>
              <a:rPr lang="en-US" sz="2000" b="1" dirty="0" smtClean="0"/>
              <a:t>waitlist. </a:t>
            </a:r>
            <a:endParaRPr lang="en-US" sz="2000" b="1" dirty="0" smtClean="0"/>
          </a:p>
        </p:txBody>
      </p:sp>
    </p:spTree>
    <p:extLst>
      <p:ext uri="{BB962C8B-B14F-4D97-AF65-F5344CB8AC3E}">
        <p14:creationId xmlns:p14="http://schemas.microsoft.com/office/powerpoint/2010/main" val="1389892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9515" y="393012"/>
            <a:ext cx="9863528" cy="646331"/>
          </a:xfrm>
          <a:prstGeom prst="rect">
            <a:avLst/>
          </a:prstGeom>
          <a:noFill/>
        </p:spPr>
        <p:txBody>
          <a:bodyPr wrap="square" rtlCol="0">
            <a:spAutoFit/>
          </a:bodyPr>
          <a:lstStyle/>
          <a:p>
            <a:pPr algn="ctr"/>
            <a:r>
              <a:rPr lang="en-US" sz="3600" dirty="0" smtClean="0"/>
              <a:t>Use of the Workflow Form</a:t>
            </a:r>
            <a:endParaRPr lang="en-US" sz="3600" dirty="0"/>
          </a:p>
        </p:txBody>
      </p:sp>
      <p:sp>
        <p:nvSpPr>
          <p:cNvPr id="3" name="TextBox 2"/>
          <p:cNvSpPr txBox="1"/>
          <p:nvPr/>
        </p:nvSpPr>
        <p:spPr>
          <a:xfrm>
            <a:off x="404734" y="1214204"/>
            <a:ext cx="11422505" cy="3539430"/>
          </a:xfrm>
          <a:prstGeom prst="rect">
            <a:avLst/>
          </a:prstGeom>
          <a:noFill/>
        </p:spPr>
        <p:txBody>
          <a:bodyPr wrap="square" rtlCol="0">
            <a:spAutoFit/>
          </a:bodyPr>
          <a:lstStyle/>
          <a:p>
            <a:r>
              <a:rPr lang="en-US" sz="2800" dirty="0" smtClean="0"/>
              <a:t>Students blocked from adding a course </a:t>
            </a:r>
            <a:r>
              <a:rPr lang="en-US" sz="2800" dirty="0" smtClean="0"/>
              <a:t>during registration may </a:t>
            </a:r>
            <a:r>
              <a:rPr lang="en-US" sz="2800" dirty="0" smtClean="0"/>
              <a:t>ask </a:t>
            </a:r>
            <a:r>
              <a:rPr lang="en-US" sz="2800" dirty="0" smtClean="0"/>
              <a:t>for permission to enroll in the related course for many </a:t>
            </a:r>
            <a:r>
              <a:rPr lang="en-US" sz="2800" dirty="0" smtClean="0"/>
              <a:t>reasons. </a:t>
            </a:r>
            <a:r>
              <a:rPr lang="en-US" sz="2800" dirty="0" smtClean="0"/>
              <a:t>These </a:t>
            </a:r>
            <a:r>
              <a:rPr lang="en-US" sz="2800" dirty="0" smtClean="0"/>
              <a:t>students </a:t>
            </a:r>
            <a:r>
              <a:rPr lang="en-US" sz="2800" dirty="0" smtClean="0"/>
              <a:t>normally request permission to enroll using </a:t>
            </a:r>
            <a:r>
              <a:rPr lang="en-US" sz="2800" dirty="0" smtClean="0"/>
              <a:t>the related </a:t>
            </a:r>
            <a:r>
              <a:rPr lang="en-US" sz="2800" dirty="0" smtClean="0"/>
              <a:t>online form and workflow. The form is available before, during, and after registration but is removed </a:t>
            </a:r>
            <a:r>
              <a:rPr lang="en-US" sz="2800" b="1" dirty="0" smtClean="0"/>
              <a:t>five business days before the semester begins </a:t>
            </a:r>
            <a:r>
              <a:rPr lang="en-US" sz="2800" dirty="0" smtClean="0"/>
              <a:t>since there is generally not enough time to process these late requests. Students always should submit proof as soon as possible. Remind students that the form “disappears” five days before the semester begins.</a:t>
            </a:r>
            <a:endParaRPr lang="en-US" sz="2800" dirty="0"/>
          </a:p>
        </p:txBody>
      </p:sp>
    </p:spTree>
    <p:extLst>
      <p:ext uri="{BB962C8B-B14F-4D97-AF65-F5344CB8AC3E}">
        <p14:creationId xmlns:p14="http://schemas.microsoft.com/office/powerpoint/2010/main" val="2342629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4072" y="1384083"/>
            <a:ext cx="11433297" cy="5017477"/>
          </a:xfrm>
          <a:prstGeom prst="rect">
            <a:avLst/>
          </a:prstGeom>
        </p:spPr>
      </p:pic>
      <p:sp>
        <p:nvSpPr>
          <p:cNvPr id="3" name="Rectangle 2"/>
          <p:cNvSpPr/>
          <p:nvPr/>
        </p:nvSpPr>
        <p:spPr>
          <a:xfrm>
            <a:off x="3003397" y="183754"/>
            <a:ext cx="6096000" cy="1754326"/>
          </a:xfrm>
          <a:prstGeom prst="rect">
            <a:avLst/>
          </a:prstGeom>
          <a:ln w="57150">
            <a:solidFill>
              <a:srgbClr val="FF0000"/>
            </a:solidFill>
          </a:ln>
        </p:spPr>
        <p:txBody>
          <a:bodyPr>
            <a:spAutoFit/>
          </a:bodyPr>
          <a:lstStyle/>
          <a:p>
            <a:r>
              <a:rPr lang="en-US" dirty="0" smtClean="0"/>
              <a:t>It is </a:t>
            </a:r>
            <a:r>
              <a:rPr lang="en-US" dirty="0" smtClean="0"/>
              <a:t>easy for a student to see if they have met the prerequisite. </a:t>
            </a:r>
            <a:r>
              <a:rPr lang="en-US" dirty="0" smtClean="0"/>
              <a:t>First, a student who </a:t>
            </a:r>
            <a:r>
              <a:rPr lang="en-US" dirty="0"/>
              <a:t>is looking at </a:t>
            </a:r>
            <a:r>
              <a:rPr lang="en-US" dirty="0" smtClean="0"/>
              <a:t>the course schedule is </a:t>
            </a:r>
            <a:r>
              <a:rPr lang="en-US" dirty="0"/>
              <a:t>reminded to log in to </a:t>
            </a:r>
            <a:r>
              <a:rPr lang="en-US" dirty="0" smtClean="0"/>
              <a:t>MyUI to find out </a:t>
            </a:r>
            <a:r>
              <a:rPr lang="en-US" dirty="0"/>
              <a:t>if </a:t>
            </a:r>
            <a:r>
              <a:rPr lang="en-US" dirty="0" smtClean="0"/>
              <a:t>that prerequisite has been met by the student. </a:t>
            </a:r>
            <a:r>
              <a:rPr lang="en-US" dirty="0"/>
              <a:t>This </a:t>
            </a:r>
            <a:r>
              <a:rPr lang="en-US" dirty="0" smtClean="0"/>
              <a:t>also reminds students, </a:t>
            </a:r>
            <a:r>
              <a:rPr lang="en-US" dirty="0"/>
              <a:t>even when </a:t>
            </a:r>
            <a:r>
              <a:rPr lang="en-US" dirty="0" smtClean="0"/>
              <a:t>just browsing for courses, that prerequisites </a:t>
            </a:r>
            <a:r>
              <a:rPr lang="en-US" dirty="0"/>
              <a:t>are </a:t>
            </a:r>
            <a:r>
              <a:rPr lang="en-US" dirty="0" smtClean="0"/>
              <a:t>important.</a:t>
            </a:r>
            <a:endParaRPr lang="en-US" dirty="0"/>
          </a:p>
        </p:txBody>
      </p:sp>
      <p:sp>
        <p:nvSpPr>
          <p:cNvPr id="4" name="Down Arrow 3"/>
          <p:cNvSpPr/>
          <p:nvPr/>
        </p:nvSpPr>
        <p:spPr>
          <a:xfrm rot="5785535">
            <a:off x="5400512" y="3455127"/>
            <a:ext cx="1406769" cy="33858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0471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2063" y="1543987"/>
            <a:ext cx="12192000" cy="4856813"/>
          </a:xfrm>
          <a:prstGeom prst="rect">
            <a:avLst/>
          </a:prstGeom>
        </p:spPr>
      </p:pic>
      <p:sp>
        <p:nvSpPr>
          <p:cNvPr id="3" name="Rectangle 2"/>
          <p:cNvSpPr/>
          <p:nvPr/>
        </p:nvSpPr>
        <p:spPr>
          <a:xfrm>
            <a:off x="3033010" y="620657"/>
            <a:ext cx="6096000" cy="1200329"/>
          </a:xfrm>
          <a:prstGeom prst="rect">
            <a:avLst/>
          </a:prstGeom>
          <a:ln w="57150">
            <a:solidFill>
              <a:srgbClr val="FF0000"/>
            </a:solidFill>
          </a:ln>
        </p:spPr>
        <p:txBody>
          <a:bodyPr>
            <a:spAutoFit/>
          </a:bodyPr>
          <a:lstStyle/>
          <a:p>
            <a:r>
              <a:rPr lang="en-US" dirty="0"/>
              <a:t>Once a student logs in to </a:t>
            </a:r>
            <a:r>
              <a:rPr lang="en-US" dirty="0" smtClean="0"/>
              <a:t>MyUI </a:t>
            </a:r>
            <a:r>
              <a:rPr lang="en-US" dirty="0" smtClean="0"/>
              <a:t>through the student’s account</a:t>
            </a:r>
            <a:r>
              <a:rPr lang="en-US" dirty="0"/>
              <a:t>, the system can "see" if the student has the prerequisite met for a course and </a:t>
            </a:r>
            <a:r>
              <a:rPr lang="en-US" dirty="0" smtClean="0"/>
              <a:t>alerts the student to this fact. Below, the student is told the prerequisite is met.</a:t>
            </a:r>
            <a:endParaRPr lang="en-US" dirty="0"/>
          </a:p>
        </p:txBody>
      </p:sp>
      <p:sp>
        <p:nvSpPr>
          <p:cNvPr id="4" name="Down Arrow 3"/>
          <p:cNvSpPr/>
          <p:nvPr/>
        </p:nvSpPr>
        <p:spPr>
          <a:xfrm rot="5021106">
            <a:off x="7454730" y="3669639"/>
            <a:ext cx="997039" cy="30988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5349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50005" y="1735015"/>
            <a:ext cx="11664734" cy="4242550"/>
          </a:xfrm>
          <a:prstGeom prst="rect">
            <a:avLst/>
          </a:prstGeom>
        </p:spPr>
      </p:pic>
      <p:sp>
        <p:nvSpPr>
          <p:cNvPr id="3" name="Rectangle 2"/>
          <p:cNvSpPr/>
          <p:nvPr/>
        </p:nvSpPr>
        <p:spPr>
          <a:xfrm>
            <a:off x="515544" y="218533"/>
            <a:ext cx="11277871" cy="1754326"/>
          </a:xfrm>
          <a:prstGeom prst="rect">
            <a:avLst/>
          </a:prstGeom>
          <a:ln w="57150">
            <a:solidFill>
              <a:srgbClr val="FF0000"/>
            </a:solidFill>
          </a:ln>
        </p:spPr>
        <p:txBody>
          <a:bodyPr wrap="square">
            <a:spAutoFit/>
          </a:bodyPr>
          <a:lstStyle/>
          <a:p>
            <a:r>
              <a:rPr lang="en-US" dirty="0" smtClean="0"/>
              <a:t>Here the student is logged in and </a:t>
            </a:r>
            <a:r>
              <a:rPr lang="en-US" dirty="0"/>
              <a:t>the student is told the </a:t>
            </a:r>
            <a:r>
              <a:rPr lang="en-US" dirty="0" smtClean="0"/>
              <a:t>prerequisite </a:t>
            </a:r>
            <a:r>
              <a:rPr lang="en-US" dirty="0"/>
              <a:t>is NOT </a:t>
            </a:r>
            <a:r>
              <a:rPr lang="en-US" dirty="0" smtClean="0"/>
              <a:t>met. </a:t>
            </a:r>
            <a:r>
              <a:rPr lang="en-US" b="1" dirty="0" smtClean="0"/>
              <a:t>A link </a:t>
            </a:r>
            <a:r>
              <a:rPr lang="en-US" b="1" dirty="0"/>
              <a:t>is given to the student </a:t>
            </a:r>
            <a:r>
              <a:rPr lang="en-US" b="1" dirty="0" smtClean="0"/>
              <a:t> for a form that allows the student to explain the circumstances of why there is no “readable” proof on the degree audit that the student has met the prerequisite. </a:t>
            </a:r>
            <a:r>
              <a:rPr lang="en-US" dirty="0" smtClean="0"/>
              <a:t>For example, a student might have completed a higher-level course than the stated  prerequisite, yet the computer program can’t “read” this special situation. Hence the student must contact the </a:t>
            </a:r>
            <a:r>
              <a:rPr lang="en-US" dirty="0" smtClean="0"/>
              <a:t>someone for </a:t>
            </a:r>
            <a:r>
              <a:rPr lang="en-US" dirty="0" smtClean="0"/>
              <a:t>help. The best way to do so is  for the student to use the form at the link </a:t>
            </a:r>
            <a:r>
              <a:rPr lang="en-US" dirty="0" smtClean="0"/>
              <a:t>below which is sent directly to that “someone” via workflow.</a:t>
            </a:r>
            <a:endParaRPr lang="en-US" dirty="0"/>
          </a:p>
        </p:txBody>
      </p:sp>
      <p:sp>
        <p:nvSpPr>
          <p:cNvPr id="9" name="Pentagon 8"/>
          <p:cNvSpPr/>
          <p:nvPr/>
        </p:nvSpPr>
        <p:spPr>
          <a:xfrm rot="1719332">
            <a:off x="-15974" y="3219761"/>
            <a:ext cx="2527914" cy="146348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name of the form has changed to Prerequisite Permission to Enroll Form</a:t>
            </a:r>
            <a:endParaRPr lang="en-US" dirty="0"/>
          </a:p>
        </p:txBody>
      </p:sp>
      <p:sp>
        <p:nvSpPr>
          <p:cNvPr id="5" name="Down Arrow 4"/>
          <p:cNvSpPr/>
          <p:nvPr/>
        </p:nvSpPr>
        <p:spPr>
          <a:xfrm rot="6536420">
            <a:off x="6402667" y="3231974"/>
            <a:ext cx="1305414" cy="43480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5179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16552" y="3357072"/>
            <a:ext cx="6300572" cy="3769385"/>
          </a:xfrm>
          <a:prstGeom prst="rect">
            <a:avLst/>
          </a:prstGeom>
        </p:spPr>
      </p:pic>
      <p:sp>
        <p:nvSpPr>
          <p:cNvPr id="4" name="Rectangle 3"/>
          <p:cNvSpPr/>
          <p:nvPr/>
        </p:nvSpPr>
        <p:spPr>
          <a:xfrm>
            <a:off x="1496601" y="400966"/>
            <a:ext cx="7940475" cy="2585323"/>
          </a:xfrm>
          <a:prstGeom prst="rect">
            <a:avLst/>
          </a:prstGeom>
          <a:ln w="38100">
            <a:solidFill>
              <a:srgbClr val="FF0000"/>
            </a:solidFill>
          </a:ln>
        </p:spPr>
        <p:txBody>
          <a:bodyPr wrap="square">
            <a:spAutoFit/>
          </a:bodyPr>
          <a:lstStyle/>
          <a:p>
            <a:r>
              <a:rPr lang="en-US" dirty="0"/>
              <a:t>A student may also find this form at the </a:t>
            </a:r>
            <a:r>
              <a:rPr lang="en-US" dirty="0" smtClean="0"/>
              <a:t>student's </a:t>
            </a:r>
            <a:r>
              <a:rPr lang="en-US" dirty="0"/>
              <a:t>personal </a:t>
            </a:r>
            <a:r>
              <a:rPr lang="en-US" dirty="0" smtClean="0"/>
              <a:t>MyUI </a:t>
            </a:r>
            <a:r>
              <a:rPr lang="en-US" dirty="0"/>
              <a:t>account </a:t>
            </a:r>
            <a:r>
              <a:rPr lang="en-US" dirty="0" smtClean="0"/>
              <a:t>by logging in and going to Student Information tab. The </a:t>
            </a:r>
            <a:r>
              <a:rPr lang="en-US" dirty="0"/>
              <a:t>prerequisite form is listed under "Courses and Grades</a:t>
            </a:r>
            <a:r>
              <a:rPr lang="en-US" dirty="0" smtClean="0"/>
              <a:t>.“ NOTE: The form has been renamed as “</a:t>
            </a:r>
            <a:r>
              <a:rPr lang="en-US" b="1" dirty="0" smtClean="0"/>
              <a:t>Prerequisite Permission to Enroll Form” </a:t>
            </a:r>
            <a:r>
              <a:rPr lang="en-US" dirty="0" smtClean="0"/>
              <a:t>and allows students to submit those “unreadable” reasons by which they have fulfilled a prerequisite. </a:t>
            </a:r>
            <a:r>
              <a:rPr lang="en-US" b="1" dirty="0"/>
              <a:t>T</a:t>
            </a:r>
            <a:r>
              <a:rPr lang="en-US" b="1" dirty="0" smtClean="0"/>
              <a:t>he form is removed </a:t>
            </a:r>
            <a:r>
              <a:rPr lang="en-US" b="1" u="sng" dirty="0" smtClean="0"/>
              <a:t>five business days before the semester begins</a:t>
            </a:r>
            <a:r>
              <a:rPr lang="en-US" b="1" dirty="0" smtClean="0"/>
              <a:t>; at this point, students must ask for permanent permission in a different way so they know their schedule before the semester begins. Conditional </a:t>
            </a:r>
            <a:r>
              <a:rPr lang="en-US" b="1" dirty="0" smtClean="0"/>
              <a:t>permission </a:t>
            </a:r>
            <a:r>
              <a:rPr lang="en-US" b="1" dirty="0" smtClean="0"/>
              <a:t>and the use of the form are no longer allowed.</a:t>
            </a:r>
            <a:endParaRPr lang="en-US" b="1" dirty="0"/>
          </a:p>
        </p:txBody>
      </p:sp>
      <p:sp>
        <p:nvSpPr>
          <p:cNvPr id="3" name="Rounded Rectangular Callout 2"/>
          <p:cNvSpPr/>
          <p:nvPr/>
        </p:nvSpPr>
        <p:spPr>
          <a:xfrm>
            <a:off x="7220929" y="4713586"/>
            <a:ext cx="2563318" cy="137909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Note </a:t>
            </a:r>
            <a:r>
              <a:rPr lang="en-US" dirty="0" smtClean="0"/>
              <a:t>the name </a:t>
            </a:r>
            <a:r>
              <a:rPr lang="en-US" dirty="0" smtClean="0"/>
              <a:t>for the form is the Prerequisite Permission to Enroll Form.</a:t>
            </a:r>
            <a:endParaRPr lang="en-US" dirty="0"/>
          </a:p>
        </p:txBody>
      </p:sp>
      <p:sp>
        <p:nvSpPr>
          <p:cNvPr id="5" name="Curved Right Arrow 4"/>
          <p:cNvSpPr/>
          <p:nvPr/>
        </p:nvSpPr>
        <p:spPr>
          <a:xfrm>
            <a:off x="879678" y="3058217"/>
            <a:ext cx="1113692" cy="3288571"/>
          </a:xfrm>
          <a:prstGeom prst="curvedRightArrow">
            <a:avLst>
              <a:gd name="adj1" fmla="val 25000"/>
              <a:gd name="adj2" fmla="val 45857"/>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75962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3800</TotalTime>
  <Words>2724</Words>
  <Application>Microsoft Office PowerPoint</Application>
  <PresentationFormat>Widescreen</PresentationFormat>
  <Paragraphs>93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Symbol</vt:lpstr>
      <vt:lpstr>Times New Roman</vt:lpstr>
      <vt:lpstr>Office Theme</vt:lpstr>
      <vt:lpstr>Prerequisites: Information on Polices and Procedures</vt:lpstr>
      <vt:lpstr>PowerPoint Presentation</vt:lpstr>
      <vt:lpstr>KEY INFORMATION TO NOTE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Students earning I or O grades remain enrolled until three business days before classes begin and then are removed. Students with Incompletes or O’s will need your help.</vt:lpstr>
      <vt:lpstr>PowerPoint Presentation</vt:lpstr>
      <vt:lpstr>PowerPoint Presentation</vt:lpstr>
    </vt:vector>
  </TitlesOfParts>
  <Company>The University of Iowa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Prerequisites</dc:title>
  <dc:creator>Hall, Kathryn C</dc:creator>
  <cp:lastModifiedBy>Hall, Kathryn C (College of Liberal Arts and Sciences)</cp:lastModifiedBy>
  <cp:revision>113</cp:revision>
  <cp:lastPrinted>2016-08-09T17:48:46Z</cp:lastPrinted>
  <dcterms:created xsi:type="dcterms:W3CDTF">2016-02-26T14:14:41Z</dcterms:created>
  <dcterms:modified xsi:type="dcterms:W3CDTF">2016-08-09T18:25:04Z</dcterms:modified>
</cp:coreProperties>
</file>