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18"/>
  </p:notesMasterIdLst>
  <p:handoutMasterIdLst>
    <p:handoutMasterId r:id="rId19"/>
  </p:handoutMasterIdLst>
  <p:sldIdLst>
    <p:sldId id="261" r:id="rId6"/>
    <p:sldId id="265" r:id="rId7"/>
    <p:sldId id="266" r:id="rId8"/>
    <p:sldId id="267" r:id="rId9"/>
    <p:sldId id="269" r:id="rId10"/>
    <p:sldId id="274" r:id="rId11"/>
    <p:sldId id="270" r:id="rId12"/>
    <p:sldId id="271" r:id="rId13"/>
    <p:sldId id="272" r:id="rId14"/>
    <p:sldId id="273"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Amanda L VOL USARMY CEMVR (US)" initials="RALVUC(" lastIdx="2" clrIdx="0">
    <p:extLst>
      <p:ext uri="{19B8F6BF-5375-455C-9EA6-DF929625EA0E}">
        <p15:presenceInfo xmlns:p15="http://schemas.microsoft.com/office/powerpoint/2012/main" userId="S-1-5-21-3751066826-4000184148-1150704441-1260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7" autoAdjust="0"/>
    <p:restoredTop sz="78160" autoAdjust="0"/>
  </p:normalViewPr>
  <p:slideViewPr>
    <p:cSldViewPr snapToGrid="0">
      <p:cViewPr varScale="1">
        <p:scale>
          <a:sx n="100" d="100"/>
          <a:sy n="100" d="100"/>
        </p:scale>
        <p:origin x="512" y="64"/>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9T12:31:17.663" idx="2">
    <p:pos x="5736" y="3521"/>
    <p:text>Maybe include the closing/applications due by date?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9/19/2018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9/19/2018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217560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12</a:t>
            </a:fld>
            <a:endParaRPr lang="en-US"/>
          </a:p>
        </p:txBody>
      </p:sp>
    </p:spTree>
    <p:extLst>
      <p:ext uri="{BB962C8B-B14F-4D97-AF65-F5344CB8AC3E}">
        <p14:creationId xmlns:p14="http://schemas.microsoft.com/office/powerpoint/2010/main" val="3808738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smtClean="0"/>
              <a:t>Use</a:t>
            </a:r>
            <a:r>
              <a:rPr lang="en-US" baseline="0" dirty="0" smtClean="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smtClean="0"/>
              <a:t>Use</a:t>
            </a:r>
            <a:r>
              <a:rPr lang="en-US" baseline="0" dirty="0" smtClean="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217</a:t>
              </a:r>
            </a:p>
            <a:p>
              <a:pPr algn="ctr">
                <a:defRPr/>
              </a:pPr>
              <a:r>
                <a:rPr lang="en-US" sz="1000" b="1" dirty="0" smtClean="0">
                  <a:solidFill>
                    <a:schemeClr val="tx1"/>
                  </a:solidFill>
                </a:rPr>
                <a:t>217</a:t>
              </a:r>
            </a:p>
            <a:p>
              <a:pPr algn="ctr">
                <a:defRPr/>
              </a:pPr>
              <a:r>
                <a:rPr lang="en-US" sz="1000" b="1" dirty="0" smtClean="0">
                  <a:solidFill>
                    <a:schemeClr val="tx1"/>
                  </a:solidFill>
                </a:rPr>
                <a:t>217</a:t>
              </a:r>
            </a:p>
            <a:p>
              <a:pPr algn="ctr">
                <a:defRPr/>
              </a:pPr>
              <a:endParaRPr lang="en-US" sz="1000" b="1" dirty="0" smtClean="0">
                <a:solidFill>
                  <a:schemeClr val="tx1"/>
                </a:solidFill>
              </a:endParaRPr>
            </a:p>
            <a:p>
              <a:pPr algn="ctr">
                <a:defRPr/>
              </a:pPr>
              <a:r>
                <a:rPr lang="en-US" sz="1000" b="1" dirty="0" smtClean="0">
                  <a:solidFill>
                    <a:schemeClr val="tx1"/>
                  </a:solidFill>
                </a:rPr>
                <a:t>#d8d9d8</a:t>
              </a:r>
              <a:endParaRPr lang="en-US" sz="1000" b="1" dirty="0">
                <a:solidFill>
                  <a:schemeClr val="tx1"/>
                </a:solidFill>
              </a:endParaRP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200</a:t>
              </a:r>
            </a:p>
            <a:p>
              <a:pPr algn="ctr">
                <a:defRPr/>
              </a:pPr>
              <a:r>
                <a:rPr lang="en-US" sz="1000" b="1" dirty="0" smtClean="0">
                  <a:solidFill>
                    <a:schemeClr val="tx1"/>
                  </a:solidFill>
                </a:rPr>
                <a:t>200</a:t>
              </a:r>
            </a:p>
            <a:p>
              <a:pPr algn="ctr">
                <a:defRPr/>
              </a:pPr>
              <a:r>
                <a:rPr lang="en-US" sz="1000" b="1" dirty="0" smtClean="0">
                  <a:solidFill>
                    <a:schemeClr val="tx1"/>
                  </a:solidFill>
                </a:rPr>
                <a:t>200</a:t>
              </a:r>
            </a:p>
            <a:p>
              <a:pPr algn="ctr">
                <a:defRPr/>
              </a:pPr>
              <a:endParaRPr lang="en-US" sz="1000" b="1" dirty="0" smtClean="0">
                <a:solidFill>
                  <a:schemeClr val="tx1"/>
                </a:solidFill>
              </a:endParaRPr>
            </a:p>
            <a:p>
              <a:pPr algn="ctr">
                <a:defRPr/>
              </a:pPr>
              <a:r>
                <a:rPr lang="en-US" sz="1000" b="1" dirty="0" smtClean="0">
                  <a:solidFill>
                    <a:schemeClr val="tx1"/>
                  </a:solidFill>
                </a:rPr>
                <a:t>#c9c9c9</a:t>
              </a:r>
              <a:endParaRPr lang="en-US" sz="1000" b="1" dirty="0">
                <a:solidFill>
                  <a:schemeClr val="tx1"/>
                </a:solidFill>
              </a:endParaRP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255</a:t>
              </a:r>
            </a:p>
            <a:p>
              <a:pPr algn="ctr">
                <a:defRPr/>
              </a:pPr>
              <a:r>
                <a:rPr lang="en-US" sz="1000" b="1" dirty="0" smtClean="0">
                  <a:solidFill>
                    <a:schemeClr val="tx1"/>
                  </a:solidFill>
                </a:rPr>
                <a:t>255</a:t>
              </a:r>
            </a:p>
            <a:p>
              <a:pPr algn="ctr">
                <a:defRPr/>
              </a:pPr>
              <a:r>
                <a:rPr lang="en-US" sz="1000" b="1" dirty="0" smtClean="0">
                  <a:solidFill>
                    <a:schemeClr val="tx1"/>
                  </a:solidFill>
                </a:rPr>
                <a:t>255</a:t>
              </a:r>
            </a:p>
            <a:p>
              <a:pPr algn="ctr">
                <a:defRPr/>
              </a:pPr>
              <a:endParaRPr lang="en-US" sz="1000" b="1" dirty="0" smtClean="0">
                <a:solidFill>
                  <a:schemeClr val="tx1"/>
                </a:solidFill>
              </a:endParaRPr>
            </a:p>
            <a:p>
              <a:pPr algn="ctr">
                <a:defRPr/>
              </a:pPr>
              <a:r>
                <a:rPr lang="en-US" sz="1000" b="1" dirty="0" smtClean="0">
                  <a:solidFill>
                    <a:schemeClr val="tx1"/>
                  </a:solidFill>
                </a:rPr>
                <a:t>#83847a</a:t>
              </a:r>
              <a:endParaRPr lang="en-US" sz="1000" b="1" dirty="0">
                <a:solidFill>
                  <a:schemeClr val="tx1"/>
                </a:solidFill>
              </a:endParaRP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2</a:t>
              </a:r>
            </a:p>
            <a:p>
              <a:pPr algn="ctr">
                <a:defRPr/>
              </a:pPr>
              <a:r>
                <a:rPr lang="en-US" sz="1000" b="1" dirty="0" smtClean="0">
                  <a:solidFill>
                    <a:schemeClr val="bg1"/>
                  </a:solidFill>
                </a:rPr>
                <a:t>0</a:t>
              </a:r>
            </a:p>
            <a:p>
              <a:pPr algn="ctr">
                <a:defRPr/>
              </a:pPr>
              <a:r>
                <a:rPr lang="en-US" sz="1000" b="1" dirty="0" smtClean="0">
                  <a:solidFill>
                    <a:schemeClr val="bg1"/>
                  </a:solidFill>
                </a:rPr>
                <a:t>0</a:t>
              </a:r>
            </a:p>
            <a:p>
              <a:pPr algn="ctr">
                <a:defRPr/>
              </a:pPr>
              <a:endParaRPr lang="en-US" sz="1000" b="1" dirty="0" smtClean="0">
                <a:solidFill>
                  <a:schemeClr val="bg1"/>
                </a:solidFill>
              </a:endParaRPr>
            </a:p>
            <a:p>
              <a:pPr algn="ctr">
                <a:defRPr/>
              </a:pPr>
              <a:r>
                <a:rPr lang="en-US" sz="1000" b="1" dirty="0" smtClean="0">
                  <a:solidFill>
                    <a:schemeClr val="bg1"/>
                  </a:solidFill>
                </a:rPr>
                <a:t>#020000</a:t>
              </a:r>
              <a:endParaRPr lang="en-US" sz="1000" b="1" dirty="0">
                <a:solidFill>
                  <a:schemeClr val="bg1"/>
                </a:solidFill>
              </a:endParaRP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163</a:t>
              </a:r>
            </a:p>
            <a:p>
              <a:pPr algn="ctr">
                <a:defRPr/>
              </a:pPr>
              <a:r>
                <a:rPr lang="en-US" sz="1000" b="1" dirty="0" smtClean="0">
                  <a:solidFill>
                    <a:schemeClr val="tx1"/>
                  </a:solidFill>
                </a:rPr>
                <a:t>163</a:t>
              </a:r>
            </a:p>
            <a:p>
              <a:pPr algn="ctr">
                <a:defRPr/>
              </a:pPr>
              <a:r>
                <a:rPr lang="en-US" sz="1000" b="1" dirty="0" smtClean="0">
                  <a:solidFill>
                    <a:schemeClr val="tx1"/>
                  </a:solidFill>
                </a:rPr>
                <a:t>163</a:t>
              </a:r>
            </a:p>
            <a:p>
              <a:pPr algn="ctr">
                <a:defRPr/>
              </a:pPr>
              <a:endParaRPr lang="en-US" sz="1000" b="1" dirty="0" smtClean="0">
                <a:solidFill>
                  <a:schemeClr val="tx1"/>
                </a:solidFill>
              </a:endParaRPr>
            </a:p>
            <a:p>
              <a:pPr algn="ctr">
                <a:defRPr/>
              </a:pPr>
              <a:r>
                <a:rPr lang="en-US" sz="1000" b="1" dirty="0" smtClean="0">
                  <a:solidFill>
                    <a:schemeClr val="tx1"/>
                  </a:solidFill>
                </a:rPr>
                <a:t>#a3a3a2</a:t>
              </a:r>
              <a:endParaRPr lang="en-US" sz="1000" b="1" dirty="0">
                <a:solidFill>
                  <a:schemeClr val="tx1"/>
                </a:solidFill>
              </a:endParaRP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131</a:t>
              </a:r>
            </a:p>
            <a:p>
              <a:pPr algn="ctr">
                <a:defRPr/>
              </a:pPr>
              <a:r>
                <a:rPr lang="en-US" sz="1000" b="1" dirty="0" smtClean="0">
                  <a:solidFill>
                    <a:schemeClr val="tx1"/>
                  </a:solidFill>
                </a:rPr>
                <a:t>132</a:t>
              </a:r>
            </a:p>
            <a:p>
              <a:pPr algn="ctr">
                <a:defRPr/>
              </a:pPr>
              <a:r>
                <a:rPr lang="en-US" sz="1000" b="1" dirty="0" smtClean="0">
                  <a:solidFill>
                    <a:schemeClr val="tx1"/>
                  </a:solidFill>
                </a:rPr>
                <a:t>122</a:t>
              </a:r>
            </a:p>
            <a:p>
              <a:pPr algn="ctr">
                <a:defRPr/>
              </a:pPr>
              <a:endParaRPr lang="en-US" sz="1000" b="1" dirty="0" smtClean="0">
                <a:solidFill>
                  <a:schemeClr val="tx1"/>
                </a:solidFill>
              </a:endParaRPr>
            </a:p>
            <a:p>
              <a:pPr algn="ctr">
                <a:defRPr/>
              </a:pPr>
              <a:r>
                <a:rPr lang="en-US" sz="1000" b="1" dirty="0" smtClean="0">
                  <a:solidFill>
                    <a:schemeClr val="tx1"/>
                  </a:solidFill>
                </a:rPr>
                <a:t>#83847a</a:t>
              </a:r>
              <a:endParaRPr lang="en-US" sz="1000" b="1" dirty="0">
                <a:solidFill>
                  <a:schemeClr val="tx1"/>
                </a:solidFill>
              </a:endParaRP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223</a:t>
              </a:r>
            </a:p>
            <a:p>
              <a:pPr algn="ctr">
                <a:defRPr/>
              </a:pPr>
              <a:r>
                <a:rPr lang="en-US" sz="1000" b="1" dirty="0" smtClean="0">
                  <a:solidFill>
                    <a:schemeClr val="bg1"/>
                  </a:solidFill>
                </a:rPr>
                <a:t>31</a:t>
              </a:r>
            </a:p>
            <a:p>
              <a:pPr algn="ctr">
                <a:defRPr/>
              </a:pPr>
              <a:r>
                <a:rPr lang="en-US" sz="1000" b="1" dirty="0" smtClean="0">
                  <a:solidFill>
                    <a:schemeClr val="bg1"/>
                  </a:solidFill>
                </a:rPr>
                <a:t>46</a:t>
              </a:r>
            </a:p>
            <a:p>
              <a:pPr algn="ctr">
                <a:defRPr/>
              </a:pPr>
              <a:endParaRPr lang="en-US" sz="1000" b="1" dirty="0" smtClean="0">
                <a:solidFill>
                  <a:schemeClr val="bg1"/>
                </a:solidFill>
              </a:endParaRPr>
            </a:p>
            <a:p>
              <a:pPr algn="ctr">
                <a:defRPr/>
              </a:pPr>
              <a:r>
                <a:rPr lang="en-US" sz="1000" b="1" dirty="0" smtClean="0">
                  <a:solidFill>
                    <a:schemeClr val="bg1"/>
                  </a:solidFill>
                </a:rPr>
                <a:t>#ef4236</a:t>
              </a:r>
              <a:endParaRPr lang="en-US" sz="1000" b="1" dirty="0">
                <a:solidFill>
                  <a:schemeClr val="bg1"/>
                </a:solidFill>
              </a:endParaRP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110</a:t>
              </a:r>
            </a:p>
            <a:p>
              <a:pPr algn="ctr">
                <a:defRPr/>
              </a:pPr>
              <a:r>
                <a:rPr lang="en-US" sz="1000" b="1" dirty="0" smtClean="0">
                  <a:solidFill>
                    <a:schemeClr val="tx1"/>
                  </a:solidFill>
                </a:rPr>
                <a:t>135</a:t>
              </a:r>
            </a:p>
            <a:p>
              <a:pPr algn="ctr">
                <a:defRPr/>
              </a:pPr>
              <a:r>
                <a:rPr lang="en-US" sz="1000" b="1" dirty="0" smtClean="0">
                  <a:solidFill>
                    <a:schemeClr val="tx1"/>
                  </a:solidFill>
                </a:rPr>
                <a:t>120</a:t>
              </a:r>
            </a:p>
            <a:p>
              <a:pPr algn="ctr">
                <a:defRPr/>
              </a:pPr>
              <a:endParaRPr lang="en-US" sz="1000" b="1" dirty="0" smtClean="0">
                <a:solidFill>
                  <a:schemeClr val="tx1"/>
                </a:solidFill>
              </a:endParaRPr>
            </a:p>
            <a:p>
              <a:pPr algn="ctr">
                <a:defRPr/>
              </a:pPr>
              <a:r>
                <a:rPr lang="en-US" sz="1000" b="1" dirty="0" smtClean="0">
                  <a:solidFill>
                    <a:schemeClr val="tx1"/>
                  </a:solidFill>
                </a:rPr>
                <a:t>#6f8779</a:t>
              </a:r>
              <a:endParaRPr lang="en-US" sz="1000" b="1" dirty="0">
                <a:solidFill>
                  <a:schemeClr val="tx1"/>
                </a:solidFill>
              </a:endParaRP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112</a:t>
              </a:r>
            </a:p>
            <a:p>
              <a:pPr algn="ctr">
                <a:defRPr/>
              </a:pPr>
              <a:r>
                <a:rPr lang="en-US" sz="1000" b="1" dirty="0" smtClean="0">
                  <a:solidFill>
                    <a:schemeClr val="bg1"/>
                  </a:solidFill>
                </a:rPr>
                <a:t>92</a:t>
              </a:r>
            </a:p>
            <a:p>
              <a:pPr algn="ctr">
                <a:defRPr/>
              </a:pPr>
              <a:r>
                <a:rPr lang="en-US" sz="1000" b="1" dirty="0" smtClean="0">
                  <a:solidFill>
                    <a:schemeClr val="bg1"/>
                  </a:solidFill>
                </a:rPr>
                <a:t>56</a:t>
              </a:r>
            </a:p>
            <a:p>
              <a:pPr algn="ctr">
                <a:defRPr/>
              </a:pPr>
              <a:endParaRPr lang="en-US" sz="1000" b="1" dirty="0" smtClean="0">
                <a:solidFill>
                  <a:schemeClr val="bg1"/>
                </a:solidFill>
              </a:endParaRPr>
            </a:p>
            <a:p>
              <a:pPr algn="ctr">
                <a:defRPr/>
              </a:pPr>
              <a:r>
                <a:rPr lang="en-US" sz="1000" b="1" dirty="0" smtClean="0">
                  <a:solidFill>
                    <a:schemeClr val="bg1"/>
                  </a:solidFill>
                </a:rPr>
                <a:t>#705d39</a:t>
              </a:r>
              <a:endParaRPr lang="en-US" sz="1000" b="1" dirty="0">
                <a:solidFill>
                  <a:schemeClr val="bg1"/>
                </a:solidFill>
              </a:endParaRP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62</a:t>
              </a:r>
            </a:p>
            <a:p>
              <a:pPr algn="ctr">
                <a:defRPr/>
              </a:pPr>
              <a:r>
                <a:rPr lang="en-US" sz="1000" b="1" dirty="0" smtClean="0">
                  <a:solidFill>
                    <a:schemeClr val="bg1"/>
                  </a:solidFill>
                </a:rPr>
                <a:t>102</a:t>
              </a:r>
            </a:p>
            <a:p>
              <a:pPr algn="ctr">
                <a:defRPr/>
              </a:pPr>
              <a:r>
                <a:rPr lang="en-US" sz="1000" b="1" dirty="0" smtClean="0">
                  <a:solidFill>
                    <a:schemeClr val="bg1"/>
                  </a:solidFill>
                </a:rPr>
                <a:t>130</a:t>
              </a:r>
            </a:p>
            <a:p>
              <a:pPr algn="ctr">
                <a:defRPr/>
              </a:pPr>
              <a:endParaRPr lang="en-US" sz="1000" b="1" dirty="0" smtClean="0">
                <a:solidFill>
                  <a:schemeClr val="bg1"/>
                </a:solidFill>
              </a:endParaRPr>
            </a:p>
            <a:p>
              <a:pPr algn="ctr">
                <a:defRPr/>
              </a:pPr>
              <a:r>
                <a:rPr lang="en-US" sz="1000" b="1" dirty="0" smtClean="0">
                  <a:solidFill>
                    <a:schemeClr val="bg1"/>
                  </a:solidFill>
                </a:rPr>
                <a:t>#406782</a:t>
              </a:r>
              <a:endParaRPr lang="en-US" sz="1000" b="1" dirty="0">
                <a:solidFill>
                  <a:schemeClr val="bg1"/>
                </a:solidFill>
              </a:endParaRP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102</a:t>
              </a:r>
            </a:p>
            <a:p>
              <a:pPr algn="ctr">
                <a:defRPr/>
              </a:pPr>
              <a:r>
                <a:rPr lang="en-US" sz="1000" b="1" dirty="0" smtClean="0">
                  <a:solidFill>
                    <a:schemeClr val="bg1"/>
                  </a:solidFill>
                </a:rPr>
                <a:t>56</a:t>
              </a:r>
            </a:p>
            <a:p>
              <a:pPr algn="ctr">
                <a:defRPr/>
              </a:pPr>
              <a:r>
                <a:rPr lang="en-US" sz="1000" b="1" dirty="0" smtClean="0">
                  <a:solidFill>
                    <a:schemeClr val="bg1"/>
                  </a:solidFill>
                </a:rPr>
                <a:t>48</a:t>
              </a:r>
            </a:p>
            <a:p>
              <a:pPr algn="ctr">
                <a:defRPr/>
              </a:pPr>
              <a:endParaRPr lang="en-US" sz="1000" b="1" dirty="0" smtClean="0">
                <a:solidFill>
                  <a:schemeClr val="bg1"/>
                </a:solidFill>
              </a:endParaRPr>
            </a:p>
            <a:p>
              <a:pPr algn="ctr">
                <a:defRPr/>
              </a:pPr>
              <a:r>
                <a:rPr lang="en-US" sz="1000" b="1" dirty="0" smtClean="0">
                  <a:solidFill>
                    <a:schemeClr val="bg1"/>
                  </a:solidFill>
                </a:rPr>
                <a:t>#673931</a:t>
              </a:r>
              <a:endParaRPr lang="en-US" sz="1000" b="1" dirty="0">
                <a:solidFill>
                  <a:schemeClr val="bg1"/>
                </a:solidFill>
              </a:endParaRP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130</a:t>
              </a:r>
            </a:p>
            <a:p>
              <a:pPr algn="ctr">
                <a:defRPr/>
              </a:pPr>
              <a:r>
                <a:rPr lang="en-US" sz="1000" b="1" dirty="0" smtClean="0">
                  <a:solidFill>
                    <a:schemeClr val="bg1"/>
                  </a:solidFill>
                </a:rPr>
                <a:t>120</a:t>
              </a:r>
            </a:p>
            <a:p>
              <a:pPr algn="ctr">
                <a:defRPr/>
              </a:pPr>
              <a:r>
                <a:rPr lang="en-US" sz="1000" b="1" dirty="0" smtClean="0">
                  <a:solidFill>
                    <a:schemeClr val="bg1"/>
                  </a:solidFill>
                </a:rPr>
                <a:t>111</a:t>
              </a:r>
            </a:p>
            <a:p>
              <a:pPr algn="ctr">
                <a:defRPr/>
              </a:pPr>
              <a:endParaRPr lang="en-US" sz="1000" b="1" dirty="0" smtClean="0">
                <a:solidFill>
                  <a:schemeClr val="bg1"/>
                </a:solidFill>
              </a:endParaRPr>
            </a:p>
            <a:p>
              <a:pPr algn="ctr">
                <a:defRPr/>
              </a:pPr>
              <a:r>
                <a:rPr lang="en-US" sz="1000" b="1" dirty="0" smtClean="0">
                  <a:solidFill>
                    <a:schemeClr val="bg1"/>
                  </a:solidFill>
                </a:rPr>
                <a:t>#837970</a:t>
              </a:r>
              <a:endParaRPr lang="en-US" sz="1000" b="1" dirty="0">
                <a:solidFill>
                  <a:schemeClr val="bg1"/>
                </a:solidFill>
              </a:endParaRP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237</a:t>
              </a:r>
            </a:p>
            <a:p>
              <a:pPr algn="ctr">
                <a:defRPr/>
              </a:pPr>
              <a:r>
                <a:rPr lang="en-US" sz="1000" b="1" dirty="0" smtClean="0">
                  <a:solidFill>
                    <a:schemeClr val="tx1"/>
                  </a:solidFill>
                </a:rPr>
                <a:t>237</a:t>
              </a:r>
            </a:p>
            <a:p>
              <a:pPr algn="ctr">
                <a:defRPr/>
              </a:pPr>
              <a:r>
                <a:rPr lang="en-US" sz="1000" b="1" dirty="0" smtClean="0">
                  <a:solidFill>
                    <a:schemeClr val="tx1"/>
                  </a:solidFill>
                </a:rPr>
                <a:t>237</a:t>
              </a:r>
            </a:p>
            <a:p>
              <a:pPr algn="ctr">
                <a:defRPr/>
              </a:pPr>
              <a:endParaRPr lang="en-US" sz="1000" b="1" dirty="0" smtClean="0">
                <a:solidFill>
                  <a:schemeClr val="tx1"/>
                </a:solidFill>
              </a:endParaRPr>
            </a:p>
            <a:p>
              <a:pPr algn="ctr">
                <a:defRPr/>
              </a:pPr>
              <a:r>
                <a:rPr lang="en-US" sz="1000" b="1" dirty="0" smtClean="0">
                  <a:solidFill>
                    <a:schemeClr val="tx1"/>
                  </a:solidFill>
                </a:rPr>
                <a:t>#</a:t>
              </a:r>
              <a:r>
                <a:rPr lang="en-US" sz="1000" b="1" dirty="0" err="1" smtClean="0">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80</a:t>
              </a:r>
            </a:p>
            <a:p>
              <a:pPr algn="ctr">
                <a:defRPr/>
              </a:pPr>
              <a:r>
                <a:rPr lang="en-US" sz="1000" b="1" dirty="0" smtClean="0">
                  <a:solidFill>
                    <a:schemeClr val="bg1"/>
                  </a:solidFill>
                </a:rPr>
                <a:t>119</a:t>
              </a:r>
            </a:p>
            <a:p>
              <a:pPr algn="ctr">
                <a:defRPr/>
              </a:pPr>
              <a:r>
                <a:rPr lang="en-US" sz="1000" b="1" dirty="0" smtClean="0">
                  <a:solidFill>
                    <a:schemeClr val="bg1"/>
                  </a:solidFill>
                </a:rPr>
                <a:t>27</a:t>
              </a:r>
            </a:p>
            <a:p>
              <a:pPr algn="ctr">
                <a:defRPr/>
              </a:pPr>
              <a:endParaRPr lang="en-US" sz="1000" b="1" dirty="0" smtClean="0">
                <a:solidFill>
                  <a:schemeClr val="bg1"/>
                </a:solidFill>
              </a:endParaRPr>
            </a:p>
            <a:p>
              <a:pPr algn="ctr">
                <a:defRPr/>
              </a:pPr>
              <a:r>
                <a:rPr lang="en-US" sz="1000" b="1" dirty="0" smtClean="0">
                  <a:solidFill>
                    <a:schemeClr val="bg1"/>
                  </a:solidFill>
                </a:rPr>
                <a:t>#517837</a:t>
              </a:r>
              <a:endParaRPr lang="en-US" sz="1000" b="1" dirty="0">
                <a:solidFill>
                  <a:schemeClr val="bg1"/>
                </a:solidFill>
              </a:endParaRP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252</a:t>
              </a:r>
            </a:p>
            <a:p>
              <a:pPr algn="ctr">
                <a:defRPr/>
              </a:pPr>
              <a:r>
                <a:rPr lang="en-US" sz="1000" b="1" dirty="0" smtClean="0">
                  <a:solidFill>
                    <a:schemeClr val="tx1"/>
                  </a:solidFill>
                </a:rPr>
                <a:t>174</a:t>
              </a:r>
            </a:p>
            <a:p>
              <a:pPr algn="ctr">
                <a:defRPr/>
              </a:pPr>
              <a:r>
                <a:rPr lang="en-US" sz="1000" b="1" dirty="0" smtClean="0">
                  <a:solidFill>
                    <a:schemeClr val="tx1"/>
                  </a:solidFill>
                </a:rPr>
                <a:t>59</a:t>
              </a:r>
            </a:p>
            <a:p>
              <a:pPr algn="ctr">
                <a:defRPr/>
              </a:pPr>
              <a:endParaRPr lang="en-US" sz="1000" b="1" dirty="0" smtClean="0">
                <a:solidFill>
                  <a:schemeClr val="tx1"/>
                </a:solidFill>
              </a:endParaRPr>
            </a:p>
            <a:p>
              <a:pPr algn="ctr">
                <a:defRPr/>
              </a:pPr>
              <a:r>
                <a:rPr lang="en-US" sz="1000" b="1" dirty="0" smtClean="0">
                  <a:solidFill>
                    <a:schemeClr val="tx1"/>
                  </a:solidFill>
                </a:rPr>
                <a:t>#fbae3d</a:t>
              </a:r>
              <a:endParaRPr lang="en-US" sz="1000" b="1" dirty="0">
                <a:solidFill>
                  <a:schemeClr val="tx1"/>
                </a:solidFill>
              </a:endParaRP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83</a:t>
              </a:r>
            </a:p>
            <a:p>
              <a:pPr algn="ctr">
                <a:defRPr/>
              </a:pPr>
              <a:r>
                <a:rPr lang="en-US" sz="1000" b="1" dirty="0" smtClean="0">
                  <a:solidFill>
                    <a:schemeClr val="bg1"/>
                  </a:solidFill>
                </a:rPr>
                <a:t>36</a:t>
              </a:r>
            </a:p>
            <a:p>
              <a:pPr algn="ctr">
                <a:defRPr/>
              </a:pPr>
              <a:r>
                <a:rPr lang="en-US" sz="1000" b="1" dirty="0" smtClean="0">
                  <a:solidFill>
                    <a:schemeClr val="bg1"/>
                  </a:solidFill>
                </a:rPr>
                <a:t>118</a:t>
              </a:r>
            </a:p>
            <a:p>
              <a:pPr algn="ctr">
                <a:defRPr/>
              </a:pPr>
              <a:endParaRPr lang="en-US" sz="1000" b="1" dirty="0" smtClean="0">
                <a:solidFill>
                  <a:schemeClr val="bg1"/>
                </a:solidFill>
              </a:endParaRPr>
            </a:p>
            <a:p>
              <a:pPr algn="ctr">
                <a:defRPr/>
              </a:pPr>
              <a:r>
                <a:rPr lang="en-US" sz="1000" b="1" dirty="0" smtClean="0">
                  <a:solidFill>
                    <a:schemeClr val="bg1"/>
                  </a:solidFill>
                </a:rPr>
                <a:t>#542a76</a:t>
              </a:r>
              <a:endParaRPr lang="en-US" sz="1000" b="1" dirty="0">
                <a:solidFill>
                  <a:schemeClr val="bg1"/>
                </a:solidFill>
              </a:endParaRP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9/19/2018</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9/19/2018</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mvr.usace.army.mil/Media/Videos.aspx"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levees.sec.usace.army.mil/" TargetMode="Externa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cap="none" dirty="0" smtClean="0"/>
              <a:t>GIS Applications in the Water Management Sector</a:t>
            </a:r>
            <a:endParaRPr lang="en-US" cap="none" dirty="0"/>
          </a:p>
        </p:txBody>
      </p:sp>
      <p:sp>
        <p:nvSpPr>
          <p:cNvPr id="8" name="Text Placeholder 7"/>
          <p:cNvSpPr>
            <a:spLocks noGrp="1"/>
          </p:cNvSpPr>
          <p:nvPr>
            <p:ph type="body" sz="quarter" idx="15"/>
          </p:nvPr>
        </p:nvSpPr>
        <p:spPr/>
        <p:txBody>
          <a:bodyPr/>
          <a:lstStyle/>
          <a:p>
            <a:r>
              <a:rPr lang="en-US" dirty="0" smtClean="0"/>
              <a:t>Mary Windsor</a:t>
            </a:r>
          </a:p>
          <a:p>
            <a:r>
              <a:rPr lang="en-US" dirty="0" smtClean="0"/>
              <a:t>Geographer </a:t>
            </a:r>
          </a:p>
          <a:p>
            <a:r>
              <a:rPr lang="en-US" dirty="0" smtClean="0"/>
              <a:t>USACE-Rock Island, Project Management, GIS</a:t>
            </a:r>
          </a:p>
          <a:p>
            <a:r>
              <a:rPr lang="en-US" dirty="0" smtClean="0"/>
              <a:t>Date: 19</a:t>
            </a:r>
            <a:r>
              <a:rPr lang="en-US" dirty="0"/>
              <a:t> </a:t>
            </a:r>
            <a:r>
              <a:rPr lang="en-US" dirty="0" smtClean="0"/>
              <a:t>September 2018</a:t>
            </a:r>
          </a:p>
        </p:txBody>
      </p:sp>
      <p:pic>
        <p:nvPicPr>
          <p:cNvPr id="15" name="Picture Placeholder 14"/>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a:stretch>
            <a:fillRect/>
          </a:stretch>
        </p:blipFill>
        <p:spPr/>
      </p:pic>
      <p:pic>
        <p:nvPicPr>
          <p:cNvPr id="3" name="Picture Placeholder 2"/>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15418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95" y="0"/>
            <a:ext cx="11658600" cy="1285874"/>
          </a:xfrm>
        </p:spPr>
        <p:txBody>
          <a:bodyPr/>
          <a:lstStyle/>
          <a:p>
            <a:pPr algn="ctr"/>
            <a:r>
              <a:rPr lang="en-US" dirty="0" smtClean="0"/>
              <a:t>Water supply</a:t>
            </a:r>
            <a:endParaRPr lang="en-US" dirty="0"/>
          </a:p>
        </p:txBody>
      </p:sp>
      <p:sp>
        <p:nvSpPr>
          <p:cNvPr id="3" name="TextBox 2"/>
          <p:cNvSpPr txBox="1"/>
          <p:nvPr/>
        </p:nvSpPr>
        <p:spPr>
          <a:xfrm>
            <a:off x="710514" y="1581665"/>
            <a:ext cx="8731878" cy="646331"/>
          </a:xfrm>
          <a:prstGeom prst="rect">
            <a:avLst/>
          </a:prstGeom>
          <a:noFill/>
        </p:spPr>
        <p:txBody>
          <a:bodyPr wrap="none" rtlCol="0">
            <a:spAutoFit/>
          </a:bodyPr>
          <a:lstStyle/>
          <a:p>
            <a:r>
              <a:rPr lang="en-US" dirty="0" smtClean="0"/>
              <a:t>Des Moines River Water Control Study</a:t>
            </a:r>
          </a:p>
          <a:p>
            <a:pPr marL="285750" indent="-285750">
              <a:buFont typeface="Arial" panose="020B0604020202020204" pitchFamily="34" charset="0"/>
              <a:buChar char="•"/>
            </a:pPr>
            <a:r>
              <a:rPr lang="en-US" dirty="0" smtClean="0"/>
              <a:t>Study done for adjusting output flows of the Saylorville Lake and Red Rock dams</a:t>
            </a:r>
            <a:endParaRPr lang="en-US" dirty="0"/>
          </a:p>
        </p:txBody>
      </p:sp>
      <p:sp>
        <p:nvSpPr>
          <p:cNvPr id="4" name="TextBox 3"/>
          <p:cNvSpPr txBox="1"/>
          <p:nvPr/>
        </p:nvSpPr>
        <p:spPr>
          <a:xfrm>
            <a:off x="827903" y="2613454"/>
            <a:ext cx="6629400" cy="1200329"/>
          </a:xfrm>
          <a:prstGeom prst="rect">
            <a:avLst/>
          </a:prstGeom>
          <a:noFill/>
        </p:spPr>
        <p:txBody>
          <a:bodyPr wrap="square" rtlCol="0">
            <a:spAutoFit/>
          </a:bodyPr>
          <a:lstStyle/>
          <a:p>
            <a:r>
              <a:rPr lang="en-US" dirty="0" smtClean="0"/>
              <a:t>GIS</a:t>
            </a:r>
          </a:p>
          <a:p>
            <a:pPr marL="285750" indent="-285750">
              <a:buFont typeface="Arial" panose="020B0604020202020204" pitchFamily="34" charset="0"/>
              <a:buChar char="•"/>
            </a:pPr>
            <a:r>
              <a:rPr lang="en-US" dirty="0" smtClean="0"/>
              <a:t>Research</a:t>
            </a:r>
            <a:r>
              <a:rPr lang="en-US" dirty="0"/>
              <a:t> </a:t>
            </a:r>
            <a:r>
              <a:rPr lang="en-US" dirty="0" smtClean="0"/>
              <a:t>format, and visualize datasets that present current conditions to identify risk or opportunities</a:t>
            </a:r>
          </a:p>
          <a:p>
            <a:pPr marL="285750" indent="-285750">
              <a:buFont typeface="Arial" panose="020B0604020202020204" pitchFamily="34" charset="0"/>
              <a:buChar char="•"/>
            </a:pPr>
            <a:r>
              <a:rPr lang="en-US" dirty="0" smtClean="0"/>
              <a:t>Graphing and documentation in R to present in a final report</a:t>
            </a:r>
            <a:endParaRPr lang="en-US" dirty="0"/>
          </a:p>
        </p:txBody>
      </p:sp>
      <p:pic>
        <p:nvPicPr>
          <p:cNvPr id="5" name="Picture 4"/>
          <p:cNvPicPr>
            <a:picLocks noChangeAspect="1"/>
          </p:cNvPicPr>
          <p:nvPr/>
        </p:nvPicPr>
        <p:blipFill>
          <a:blip r:embed="rId2"/>
          <a:stretch>
            <a:fillRect/>
          </a:stretch>
        </p:blipFill>
        <p:spPr>
          <a:xfrm>
            <a:off x="7632421" y="3213618"/>
            <a:ext cx="4383962" cy="3484605"/>
          </a:xfrm>
          <a:prstGeom prst="rect">
            <a:avLst/>
          </a:prstGeom>
        </p:spPr>
      </p:pic>
      <p:pic>
        <p:nvPicPr>
          <p:cNvPr id="6" name="Picture"/>
          <p:cNvPicPr/>
          <p:nvPr/>
        </p:nvPicPr>
        <p:blipFill>
          <a:blip r:embed="rId3"/>
          <a:stretch>
            <a:fillRect/>
          </a:stretch>
        </p:blipFill>
        <p:spPr bwMode="auto">
          <a:xfrm>
            <a:off x="4652384" y="4215467"/>
            <a:ext cx="2973859" cy="2230394"/>
          </a:xfrm>
          <a:prstGeom prst="rect">
            <a:avLst/>
          </a:prstGeom>
          <a:noFill/>
          <a:ln w="9525">
            <a:noFill/>
            <a:headEnd/>
            <a:tailEnd/>
          </a:ln>
        </p:spPr>
      </p:pic>
    </p:spTree>
    <p:extLst>
      <p:ext uri="{BB962C8B-B14F-4D97-AF65-F5344CB8AC3E}">
        <p14:creationId xmlns:p14="http://schemas.microsoft.com/office/powerpoint/2010/main" val="222321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86" y="67963"/>
            <a:ext cx="11658600" cy="1285874"/>
          </a:xfrm>
        </p:spPr>
        <p:txBody>
          <a:bodyPr/>
          <a:lstStyle/>
          <a:p>
            <a:pPr algn="ctr"/>
            <a:r>
              <a:rPr lang="en-US" dirty="0" smtClean="0"/>
              <a:t>conclusion</a:t>
            </a:r>
            <a:endParaRPr lang="en-US" dirty="0"/>
          </a:p>
        </p:txBody>
      </p:sp>
      <p:sp>
        <p:nvSpPr>
          <p:cNvPr id="4" name="TextBox 3"/>
          <p:cNvSpPr txBox="1"/>
          <p:nvPr/>
        </p:nvSpPr>
        <p:spPr>
          <a:xfrm>
            <a:off x="1229498" y="1705232"/>
            <a:ext cx="9020432" cy="2862322"/>
          </a:xfrm>
          <a:prstGeom prst="rect">
            <a:avLst/>
          </a:prstGeom>
          <a:noFill/>
        </p:spPr>
        <p:txBody>
          <a:bodyPr wrap="square" rtlCol="0">
            <a:spAutoFit/>
          </a:bodyPr>
          <a:lstStyle/>
          <a:p>
            <a:r>
              <a:rPr lang="en-US" dirty="0" smtClean="0"/>
              <a:t>GIS at USACE presents the opportunity to be involved in many different projects and utilizes a broad scope of GIS knowledge, resources, tools, and applications, including:</a:t>
            </a:r>
          </a:p>
          <a:p>
            <a:endParaRPr lang="en-US" dirty="0" smtClean="0"/>
          </a:p>
          <a:p>
            <a:pPr marL="285750" indent="-285750">
              <a:buFont typeface="Arial" panose="020B0604020202020204" pitchFamily="34" charset="0"/>
              <a:buChar char="•"/>
            </a:pPr>
            <a:r>
              <a:rPr lang="en-US" dirty="0" smtClean="0"/>
              <a:t>Data development, processing, analysis, visualization and management</a:t>
            </a:r>
          </a:p>
          <a:p>
            <a:endParaRPr lang="en-US" dirty="0" smtClean="0"/>
          </a:p>
          <a:p>
            <a:pPr marL="285750" indent="-285750">
              <a:buFont typeface="Arial" panose="020B0604020202020204" pitchFamily="34" charset="0"/>
              <a:buChar char="•"/>
            </a:pPr>
            <a:r>
              <a:rPr lang="en-US" dirty="0" smtClean="0"/>
              <a:t>Programming</a:t>
            </a:r>
          </a:p>
          <a:p>
            <a:pPr marL="742950" lvl="1" indent="-285750">
              <a:buFont typeface="Arial" panose="020B0604020202020204" pitchFamily="34" charset="0"/>
              <a:buChar char="•"/>
            </a:pPr>
            <a:r>
              <a:rPr lang="en-US" dirty="0" smtClean="0"/>
              <a:t>Queries</a:t>
            </a:r>
          </a:p>
          <a:p>
            <a:pPr marL="742950" lvl="1" indent="-285750">
              <a:buFont typeface="Arial" panose="020B0604020202020204" pitchFamily="34" charset="0"/>
              <a:buChar char="•"/>
            </a:pPr>
            <a:r>
              <a:rPr lang="en-US" dirty="0" smtClean="0"/>
              <a:t>Documentation</a:t>
            </a:r>
          </a:p>
          <a:p>
            <a:pPr marL="742950" lvl="1" indent="-285750">
              <a:buFont typeface="Arial" panose="020B0604020202020204" pitchFamily="34" charset="0"/>
              <a:buChar char="•"/>
            </a:pPr>
            <a:r>
              <a:rPr lang="en-US" dirty="0" smtClean="0"/>
              <a:t>Scripting</a:t>
            </a:r>
          </a:p>
          <a:p>
            <a:pPr marL="742950" lvl="1" indent="-285750">
              <a:buFont typeface="Arial" panose="020B0604020202020204" pitchFamily="34" charset="0"/>
              <a:buChar char="•"/>
            </a:pPr>
            <a:r>
              <a:rPr lang="en-US" dirty="0" smtClean="0"/>
              <a:t>Web Application Development</a:t>
            </a:r>
            <a:endParaRPr lang="en-US" dirty="0"/>
          </a:p>
        </p:txBody>
      </p:sp>
    </p:spTree>
    <p:extLst>
      <p:ext uri="{BB962C8B-B14F-4D97-AF65-F5344CB8AC3E}">
        <p14:creationId xmlns:p14="http://schemas.microsoft.com/office/powerpoint/2010/main" val="410938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14" y="74141"/>
            <a:ext cx="11658600" cy="1285874"/>
          </a:xfrm>
        </p:spPr>
        <p:txBody>
          <a:bodyPr/>
          <a:lstStyle/>
          <a:p>
            <a:pPr algn="ctr"/>
            <a:r>
              <a:rPr lang="en-US" dirty="0" smtClean="0"/>
              <a:t>Thank you</a:t>
            </a:r>
            <a:endParaRPr lang="en-US" dirty="0"/>
          </a:p>
        </p:txBody>
      </p:sp>
      <p:sp>
        <p:nvSpPr>
          <p:cNvPr id="3" name="TextBox 2"/>
          <p:cNvSpPr txBox="1"/>
          <p:nvPr/>
        </p:nvSpPr>
        <p:spPr>
          <a:xfrm>
            <a:off x="3280719" y="5276335"/>
            <a:ext cx="5951373" cy="646331"/>
          </a:xfrm>
          <a:prstGeom prst="rect">
            <a:avLst/>
          </a:prstGeom>
          <a:noFill/>
        </p:spPr>
        <p:txBody>
          <a:bodyPr wrap="none" rtlCol="0">
            <a:spAutoFit/>
          </a:bodyPr>
          <a:lstStyle/>
          <a:p>
            <a:pPr algn="ctr"/>
            <a:r>
              <a:rPr lang="en-US" b="1" dirty="0" smtClean="0"/>
              <a:t>Pathways </a:t>
            </a:r>
            <a:r>
              <a:rPr lang="en-US" b="1" dirty="0"/>
              <a:t>I</a:t>
            </a:r>
            <a:r>
              <a:rPr lang="en-US" b="1" dirty="0" smtClean="0"/>
              <a:t>nternship Position Details:</a:t>
            </a:r>
          </a:p>
          <a:p>
            <a:pPr algn="ctr"/>
            <a:r>
              <a:rPr lang="en-US" dirty="0" smtClean="0"/>
              <a:t>https</a:t>
            </a:r>
            <a:r>
              <a:rPr lang="en-US" dirty="0"/>
              <a:t>://www.usajobs.gov/GetJob/ViewDetails/510455300</a:t>
            </a:r>
          </a:p>
        </p:txBody>
      </p:sp>
      <p:sp>
        <p:nvSpPr>
          <p:cNvPr id="4" name="TextBox 3"/>
          <p:cNvSpPr txBox="1"/>
          <p:nvPr/>
        </p:nvSpPr>
        <p:spPr>
          <a:xfrm>
            <a:off x="3689247" y="1994736"/>
            <a:ext cx="4862934" cy="2646878"/>
          </a:xfrm>
          <a:prstGeom prst="rect">
            <a:avLst/>
          </a:prstGeom>
          <a:noFill/>
        </p:spPr>
        <p:txBody>
          <a:bodyPr wrap="none" rtlCol="0">
            <a:spAutoFit/>
          </a:bodyPr>
          <a:lstStyle/>
          <a:p>
            <a:pPr algn="ctr"/>
            <a:r>
              <a:rPr lang="en-US" b="1" dirty="0" smtClean="0"/>
              <a:t>Contact</a:t>
            </a:r>
          </a:p>
          <a:p>
            <a:pPr algn="ctr"/>
            <a:endParaRPr lang="en-US" b="1" dirty="0" smtClean="0"/>
          </a:p>
          <a:p>
            <a:pPr algn="ctr"/>
            <a:r>
              <a:rPr lang="en-US" sz="1600" dirty="0"/>
              <a:t>Mary Windsor</a:t>
            </a:r>
          </a:p>
          <a:p>
            <a:pPr algn="ctr"/>
            <a:r>
              <a:rPr lang="en-US" sz="1600" dirty="0"/>
              <a:t>Geographer, Project Management</a:t>
            </a:r>
          </a:p>
          <a:p>
            <a:pPr algn="ctr"/>
            <a:r>
              <a:rPr lang="en-US" sz="1600" dirty="0"/>
              <a:t>US Army Corps of Engineers-Rock Island District </a:t>
            </a:r>
          </a:p>
          <a:p>
            <a:pPr algn="ctr"/>
            <a:r>
              <a:rPr lang="en-US" sz="1600" dirty="0"/>
              <a:t>Clock Tower Building</a:t>
            </a:r>
          </a:p>
          <a:p>
            <a:pPr algn="ctr"/>
            <a:r>
              <a:rPr lang="en-US" sz="1600" dirty="0"/>
              <a:t>1500 Rock Island Drive</a:t>
            </a:r>
          </a:p>
          <a:p>
            <a:pPr algn="ctr"/>
            <a:r>
              <a:rPr lang="en-US" sz="1600" dirty="0"/>
              <a:t>Rock Island, IL  </a:t>
            </a:r>
            <a:r>
              <a:rPr lang="en-US" sz="1600" dirty="0" smtClean="0"/>
              <a:t>61204</a:t>
            </a:r>
          </a:p>
          <a:p>
            <a:pPr algn="ctr"/>
            <a:r>
              <a:rPr lang="en-US" sz="1600" dirty="0" smtClean="0"/>
              <a:t>Mary.B.Windsor@usace.army.mil</a:t>
            </a:r>
            <a:endParaRPr lang="en-US" sz="1600" dirty="0"/>
          </a:p>
          <a:p>
            <a:endParaRPr lang="en-US" dirty="0"/>
          </a:p>
        </p:txBody>
      </p:sp>
    </p:spTree>
    <p:extLst>
      <p:ext uri="{BB962C8B-B14F-4D97-AF65-F5344CB8AC3E}">
        <p14:creationId xmlns:p14="http://schemas.microsoft.com/office/powerpoint/2010/main" val="1050293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9" y="90238"/>
            <a:ext cx="11658600" cy="1285874"/>
          </a:xfrm>
        </p:spPr>
        <p:txBody>
          <a:bodyPr/>
          <a:lstStyle/>
          <a:p>
            <a:pPr algn="ctr"/>
            <a:r>
              <a:rPr lang="en-US" dirty="0" smtClean="0"/>
              <a:t>Objectives</a:t>
            </a:r>
            <a:endParaRPr lang="en-US" dirty="0"/>
          </a:p>
        </p:txBody>
      </p:sp>
      <p:sp>
        <p:nvSpPr>
          <p:cNvPr id="3" name="TextBox 2"/>
          <p:cNvSpPr txBox="1"/>
          <p:nvPr/>
        </p:nvSpPr>
        <p:spPr>
          <a:xfrm>
            <a:off x="747584" y="1681998"/>
            <a:ext cx="10843055"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Introduce USACE-Rock Island and the PM GIS section</a:t>
            </a:r>
          </a:p>
          <a:p>
            <a:endParaRPr lang="en-US" sz="2800" dirty="0" smtClean="0"/>
          </a:p>
          <a:p>
            <a:pPr marL="285750" indent="-285750">
              <a:buFont typeface="Arial" panose="020B0604020202020204" pitchFamily="34" charset="0"/>
              <a:buChar char="•"/>
            </a:pPr>
            <a:r>
              <a:rPr lang="en-US" sz="2800" dirty="0" smtClean="0"/>
              <a:t>Provide an overview of some current GIS projects</a:t>
            </a:r>
          </a:p>
          <a:p>
            <a:endParaRPr lang="en-US" sz="2800" dirty="0" smtClean="0"/>
          </a:p>
          <a:p>
            <a:pPr marL="285750" indent="-285750">
              <a:buFont typeface="Arial" panose="020B0604020202020204" pitchFamily="34" charset="0"/>
              <a:buChar char="•"/>
            </a:pPr>
            <a:r>
              <a:rPr lang="en-US" sz="2800" dirty="0" smtClean="0"/>
              <a:t>Pathways Program Student Intern position </a:t>
            </a:r>
            <a:endParaRPr lang="en-US" sz="2800" dirty="0"/>
          </a:p>
        </p:txBody>
      </p:sp>
    </p:spTree>
    <p:extLst>
      <p:ext uri="{BB962C8B-B14F-4D97-AF65-F5344CB8AC3E}">
        <p14:creationId xmlns:p14="http://schemas.microsoft.com/office/powerpoint/2010/main" val="1737852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33" y="129747"/>
            <a:ext cx="11658600" cy="1285874"/>
          </a:xfrm>
        </p:spPr>
        <p:txBody>
          <a:bodyPr/>
          <a:lstStyle/>
          <a:p>
            <a:pPr algn="ctr"/>
            <a:r>
              <a:rPr lang="en-US" dirty="0" smtClean="0"/>
              <a:t>About </a:t>
            </a:r>
            <a:r>
              <a:rPr lang="en-US" dirty="0" err="1" smtClean="0"/>
              <a:t>UsACE</a:t>
            </a:r>
            <a:endParaRPr lang="en-US" dirty="0"/>
          </a:p>
        </p:txBody>
      </p:sp>
      <p:pic>
        <p:nvPicPr>
          <p:cNvPr id="3" name="Picture 2"/>
          <p:cNvPicPr>
            <a:picLocks noChangeAspect="1"/>
          </p:cNvPicPr>
          <p:nvPr/>
        </p:nvPicPr>
        <p:blipFill>
          <a:blip r:embed="rId2"/>
          <a:stretch>
            <a:fillRect/>
          </a:stretch>
        </p:blipFill>
        <p:spPr>
          <a:xfrm>
            <a:off x="6201033" y="2402942"/>
            <a:ext cx="4432139" cy="3744544"/>
          </a:xfrm>
          <a:prstGeom prst="rect">
            <a:avLst/>
          </a:prstGeom>
        </p:spPr>
      </p:pic>
      <p:sp>
        <p:nvSpPr>
          <p:cNvPr id="4" name="TextBox 3"/>
          <p:cNvSpPr txBox="1"/>
          <p:nvPr/>
        </p:nvSpPr>
        <p:spPr>
          <a:xfrm>
            <a:off x="889686" y="1550772"/>
            <a:ext cx="9935412" cy="4801314"/>
          </a:xfrm>
          <a:prstGeom prst="rect">
            <a:avLst/>
          </a:prstGeom>
          <a:noFill/>
        </p:spPr>
        <p:txBody>
          <a:bodyPr wrap="none" rtlCol="0">
            <a:spAutoFit/>
          </a:bodyPr>
          <a:lstStyle/>
          <a:p>
            <a:r>
              <a:rPr lang="en-US" b="1" dirty="0" smtClean="0"/>
              <a:t>Mission: </a:t>
            </a:r>
            <a:r>
              <a:rPr lang="en-US" dirty="0" smtClean="0"/>
              <a:t>To</a:t>
            </a:r>
            <a:r>
              <a:rPr lang="en-US" b="1" dirty="0" smtClean="0"/>
              <a:t> </a:t>
            </a:r>
            <a:r>
              <a:rPr lang="en-US" dirty="0"/>
              <a:t>d</a:t>
            </a:r>
            <a:r>
              <a:rPr lang="en-US" dirty="0" smtClean="0"/>
              <a:t>eliver engineering and water resource solutions in collaboration with partners to:</a:t>
            </a:r>
          </a:p>
          <a:p>
            <a:pPr marL="1200150" lvl="2" indent="-285750">
              <a:buFont typeface="Arial" panose="020B0604020202020204" pitchFamily="34" charset="0"/>
              <a:buChar char="•"/>
            </a:pPr>
            <a:r>
              <a:rPr lang="en-US" dirty="0" smtClean="0"/>
              <a:t>Secure the Nation</a:t>
            </a:r>
          </a:p>
          <a:p>
            <a:pPr marL="1200150" lvl="2" indent="-285750">
              <a:buFont typeface="Arial" panose="020B0604020202020204" pitchFamily="34" charset="0"/>
              <a:buChar char="•"/>
            </a:pPr>
            <a:r>
              <a:rPr lang="en-US" dirty="0" smtClean="0"/>
              <a:t>Reduce disaster risk</a:t>
            </a:r>
          </a:p>
          <a:p>
            <a:pPr marL="1200150" lvl="2" indent="-285750">
              <a:buFont typeface="Arial" panose="020B0604020202020204" pitchFamily="34" charset="0"/>
              <a:buChar char="•"/>
            </a:pPr>
            <a:r>
              <a:rPr lang="en-US" dirty="0" smtClean="0"/>
              <a:t>Enhance quality of life</a:t>
            </a:r>
          </a:p>
          <a:p>
            <a:pPr marL="1200150" lvl="2" indent="-285750">
              <a:buFont typeface="Arial" panose="020B0604020202020204" pitchFamily="34" charset="0"/>
              <a:buChar char="•"/>
            </a:pPr>
            <a:r>
              <a:rPr lang="en-US" dirty="0" smtClean="0"/>
              <a:t>Provide value to the region</a:t>
            </a:r>
          </a:p>
          <a:p>
            <a:pPr marL="1200150" lvl="2" indent="-285750">
              <a:buFont typeface="Arial" panose="020B0604020202020204" pitchFamily="34" charset="0"/>
              <a:buChar char="•"/>
            </a:pPr>
            <a:endParaRPr lang="en-US" dirty="0"/>
          </a:p>
          <a:p>
            <a:r>
              <a:rPr lang="en-US" b="1" dirty="0" smtClean="0"/>
              <a:t>Areas of Interest:</a:t>
            </a:r>
          </a:p>
          <a:p>
            <a:pPr marL="1200150" lvl="2" indent="-285750">
              <a:buFont typeface="Arial" panose="020B0604020202020204" pitchFamily="34" charset="0"/>
              <a:buChar char="•"/>
            </a:pPr>
            <a:r>
              <a:rPr lang="en-US" dirty="0" smtClean="0"/>
              <a:t>Navigation</a:t>
            </a:r>
          </a:p>
          <a:p>
            <a:pPr marL="1200150" lvl="2" indent="-285750">
              <a:buFont typeface="Arial" panose="020B0604020202020204" pitchFamily="34" charset="0"/>
              <a:buChar char="•"/>
            </a:pPr>
            <a:r>
              <a:rPr lang="en-US" dirty="0" smtClean="0"/>
              <a:t>Flood Risk Management</a:t>
            </a:r>
          </a:p>
          <a:p>
            <a:pPr marL="1200150" lvl="2" indent="-285750">
              <a:buFont typeface="Arial" panose="020B0604020202020204" pitchFamily="34" charset="0"/>
              <a:buChar char="•"/>
            </a:pPr>
            <a:r>
              <a:rPr lang="en-US" dirty="0" smtClean="0"/>
              <a:t>Regulatory</a:t>
            </a:r>
          </a:p>
          <a:p>
            <a:pPr marL="1200150" lvl="2" indent="-285750">
              <a:buFont typeface="Arial" panose="020B0604020202020204" pitchFamily="34" charset="0"/>
              <a:buChar char="•"/>
            </a:pPr>
            <a:r>
              <a:rPr lang="en-US" dirty="0" smtClean="0"/>
              <a:t>Environmental Management/Restoration</a:t>
            </a:r>
          </a:p>
          <a:p>
            <a:pPr marL="1200150" lvl="2" indent="-285750">
              <a:buFont typeface="Arial" panose="020B0604020202020204" pitchFamily="34" charset="0"/>
              <a:buChar char="•"/>
            </a:pPr>
            <a:r>
              <a:rPr lang="en-US" dirty="0" smtClean="0"/>
              <a:t>Emergency Management</a:t>
            </a:r>
          </a:p>
          <a:p>
            <a:pPr marL="1200150" lvl="2" indent="-285750">
              <a:buFont typeface="Arial" panose="020B0604020202020204" pitchFamily="34" charset="0"/>
              <a:buChar char="•"/>
            </a:pPr>
            <a:r>
              <a:rPr lang="en-US" dirty="0" smtClean="0"/>
              <a:t>Recreation</a:t>
            </a:r>
          </a:p>
          <a:p>
            <a:pPr marL="1200150" lvl="2" indent="-285750">
              <a:buFont typeface="Arial" panose="020B0604020202020204" pitchFamily="34" charset="0"/>
              <a:buChar char="•"/>
            </a:pPr>
            <a:r>
              <a:rPr lang="en-US" dirty="0" smtClean="0"/>
              <a:t>Water Supply</a:t>
            </a:r>
          </a:p>
          <a:p>
            <a:pPr marL="1200150" lvl="2" indent="-285750">
              <a:buFont typeface="Arial" panose="020B0604020202020204" pitchFamily="34" charset="0"/>
              <a:buChar char="•"/>
            </a:pPr>
            <a:r>
              <a:rPr lang="en-US" dirty="0" smtClean="0"/>
              <a:t>Hydropower</a:t>
            </a:r>
          </a:p>
          <a:p>
            <a:endParaRPr lang="en-US" dirty="0"/>
          </a:p>
          <a:p>
            <a:r>
              <a:rPr lang="en-US" dirty="0" smtClean="0"/>
              <a:t>More information </a:t>
            </a:r>
            <a:r>
              <a:rPr lang="en-US" dirty="0" smtClean="0">
                <a:hlinkClick r:id="rId3"/>
              </a:rPr>
              <a:t>about </a:t>
            </a:r>
            <a:r>
              <a:rPr lang="en-US" dirty="0">
                <a:hlinkClick r:id="rId3"/>
              </a:rPr>
              <a:t>USACE-Rock </a:t>
            </a:r>
            <a:r>
              <a:rPr lang="en-US" dirty="0" smtClean="0">
                <a:hlinkClick r:id="rId3"/>
              </a:rPr>
              <a:t>Island</a:t>
            </a:r>
            <a:endParaRPr lang="en-US" dirty="0" smtClean="0"/>
          </a:p>
        </p:txBody>
      </p:sp>
    </p:spTree>
    <p:extLst>
      <p:ext uri="{BB962C8B-B14F-4D97-AF65-F5344CB8AC3E}">
        <p14:creationId xmlns:p14="http://schemas.microsoft.com/office/powerpoint/2010/main" val="1894664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13" y="67964"/>
            <a:ext cx="11658600" cy="1285874"/>
          </a:xfrm>
        </p:spPr>
        <p:txBody>
          <a:bodyPr/>
          <a:lstStyle/>
          <a:p>
            <a:pPr algn="ctr"/>
            <a:r>
              <a:rPr lang="en-US" dirty="0" smtClean="0"/>
              <a:t>GIS in Project Management</a:t>
            </a:r>
            <a:endParaRPr lang="en-US" dirty="0"/>
          </a:p>
        </p:txBody>
      </p:sp>
      <p:sp>
        <p:nvSpPr>
          <p:cNvPr id="3" name="TextBox 2"/>
          <p:cNvSpPr txBox="1"/>
          <p:nvPr/>
        </p:nvSpPr>
        <p:spPr>
          <a:xfrm>
            <a:off x="1155357" y="1890584"/>
            <a:ext cx="9058890" cy="1477328"/>
          </a:xfrm>
          <a:prstGeom prst="rect">
            <a:avLst/>
          </a:prstGeom>
          <a:noFill/>
        </p:spPr>
        <p:txBody>
          <a:bodyPr wrap="none" rtlCol="0">
            <a:spAutoFit/>
          </a:bodyPr>
          <a:lstStyle/>
          <a:p>
            <a:r>
              <a:rPr lang="en-US" dirty="0"/>
              <a:t>USACE </a:t>
            </a:r>
            <a:r>
              <a:rPr lang="en-US" dirty="0" smtClean="0"/>
              <a:t>PM GIS </a:t>
            </a:r>
            <a:r>
              <a:rPr lang="en-US" dirty="0" smtClean="0"/>
              <a:t>- project-based </a:t>
            </a:r>
            <a:r>
              <a:rPr lang="en-US" dirty="0" smtClean="0"/>
              <a:t>section to </a:t>
            </a:r>
            <a:r>
              <a:rPr lang="en-US" dirty="0" smtClean="0"/>
              <a:t>provide:</a:t>
            </a:r>
            <a:endParaRPr lang="en-US" dirty="0" smtClean="0"/>
          </a:p>
          <a:p>
            <a:pPr marL="285750" indent="-285750">
              <a:buFont typeface="Arial" panose="020B0604020202020204" pitchFamily="34" charset="0"/>
              <a:buChar char="•"/>
            </a:pPr>
            <a:r>
              <a:rPr lang="en-US" dirty="0" smtClean="0"/>
              <a:t>Support, services, and solutions</a:t>
            </a:r>
          </a:p>
          <a:p>
            <a:r>
              <a:rPr lang="en-US" dirty="0"/>
              <a:t> </a:t>
            </a:r>
            <a:r>
              <a:rPr lang="en-US" dirty="0" smtClean="0"/>
              <a:t>    (i.e. spatial data development, processing, analysis, visualization, and management)</a:t>
            </a:r>
          </a:p>
          <a:p>
            <a:endParaRPr lang="en-US" dirty="0" smtClean="0"/>
          </a:p>
          <a:p>
            <a:pPr marL="285750" indent="-285750">
              <a:buFont typeface="Arial" panose="020B0604020202020204" pitchFamily="34" charset="0"/>
              <a:buChar char="•"/>
            </a:pPr>
            <a:r>
              <a:rPr lang="en-US" dirty="0" smtClean="0"/>
              <a:t>Education, training, and outreach to other employees in the district</a:t>
            </a:r>
            <a:endParaRPr lang="en-US" dirty="0"/>
          </a:p>
        </p:txBody>
      </p:sp>
      <p:sp>
        <p:nvSpPr>
          <p:cNvPr id="5" name="TextBox 4"/>
          <p:cNvSpPr txBox="1"/>
          <p:nvPr/>
        </p:nvSpPr>
        <p:spPr>
          <a:xfrm>
            <a:off x="1155357" y="3638987"/>
            <a:ext cx="9661619" cy="1754326"/>
          </a:xfrm>
          <a:prstGeom prst="rect">
            <a:avLst/>
          </a:prstGeom>
          <a:noFill/>
        </p:spPr>
        <p:txBody>
          <a:bodyPr wrap="none" rtlCol="0">
            <a:spAutoFit/>
          </a:bodyPr>
          <a:lstStyle/>
          <a:p>
            <a:r>
              <a:rPr lang="en-US" dirty="0" smtClean="0"/>
              <a:t>Some GIS application examples will be highlighted that support the USACE area of interests:</a:t>
            </a:r>
          </a:p>
          <a:p>
            <a:pPr marL="1200150" lvl="2" indent="-285750">
              <a:buFont typeface="Arial" panose="020B0604020202020204" pitchFamily="34" charset="0"/>
              <a:buChar char="•"/>
            </a:pPr>
            <a:r>
              <a:rPr lang="en-US" dirty="0" smtClean="0"/>
              <a:t>Flood </a:t>
            </a:r>
            <a:r>
              <a:rPr lang="en-US" dirty="0"/>
              <a:t>Risk Management</a:t>
            </a:r>
          </a:p>
          <a:p>
            <a:pPr marL="1200150" lvl="2" indent="-285750">
              <a:buFont typeface="Arial" panose="020B0604020202020204" pitchFamily="34" charset="0"/>
              <a:buChar char="•"/>
            </a:pPr>
            <a:r>
              <a:rPr lang="en-US" dirty="0"/>
              <a:t>Regulatory</a:t>
            </a:r>
          </a:p>
          <a:p>
            <a:pPr marL="1200150" lvl="2" indent="-285750">
              <a:buFont typeface="Arial" panose="020B0604020202020204" pitchFamily="34" charset="0"/>
              <a:buChar char="•"/>
            </a:pPr>
            <a:r>
              <a:rPr lang="en-US" dirty="0"/>
              <a:t>Environmental </a:t>
            </a:r>
            <a:r>
              <a:rPr lang="en-US" dirty="0" smtClean="0"/>
              <a:t>Management/Restoration</a:t>
            </a:r>
          </a:p>
          <a:p>
            <a:pPr marL="1200150" lvl="2" indent="-285750">
              <a:buFont typeface="Arial" panose="020B0604020202020204" pitchFamily="34" charset="0"/>
              <a:buChar char="•"/>
            </a:pPr>
            <a:r>
              <a:rPr lang="en-US" dirty="0" smtClean="0"/>
              <a:t>Recreation</a:t>
            </a:r>
            <a:endParaRPr lang="en-US" dirty="0"/>
          </a:p>
          <a:p>
            <a:pPr marL="1200150" lvl="2" indent="-285750">
              <a:buFont typeface="Arial" panose="020B0604020202020204" pitchFamily="34" charset="0"/>
              <a:buChar char="•"/>
            </a:pPr>
            <a:r>
              <a:rPr lang="en-US" dirty="0"/>
              <a:t>Water </a:t>
            </a:r>
            <a:r>
              <a:rPr lang="en-US" dirty="0" smtClean="0"/>
              <a:t>Supply</a:t>
            </a:r>
          </a:p>
        </p:txBody>
      </p:sp>
    </p:spTree>
    <p:extLst>
      <p:ext uri="{BB962C8B-B14F-4D97-AF65-F5344CB8AC3E}">
        <p14:creationId xmlns:p14="http://schemas.microsoft.com/office/powerpoint/2010/main" val="1173612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84" y="55606"/>
            <a:ext cx="11658600" cy="1285874"/>
          </a:xfrm>
        </p:spPr>
        <p:txBody>
          <a:bodyPr/>
          <a:lstStyle/>
          <a:p>
            <a:pPr algn="ctr"/>
            <a:r>
              <a:rPr lang="en-US" dirty="0" smtClean="0"/>
              <a:t>Flood Risk Management</a:t>
            </a:r>
            <a:endParaRPr lang="en-US" dirty="0"/>
          </a:p>
        </p:txBody>
      </p:sp>
      <p:sp>
        <p:nvSpPr>
          <p:cNvPr id="3" name="TextBox 2"/>
          <p:cNvSpPr txBox="1"/>
          <p:nvPr/>
        </p:nvSpPr>
        <p:spPr>
          <a:xfrm>
            <a:off x="642552" y="1717589"/>
            <a:ext cx="9821920" cy="1200329"/>
          </a:xfrm>
          <a:prstGeom prst="rect">
            <a:avLst/>
          </a:prstGeom>
          <a:noFill/>
        </p:spPr>
        <p:txBody>
          <a:bodyPr wrap="none" rtlCol="0">
            <a:spAutoFit/>
          </a:bodyPr>
          <a:lstStyle/>
          <a:p>
            <a:r>
              <a:rPr lang="en-US" dirty="0" smtClean="0"/>
              <a:t>Reduce overall flood risk (i.e., risk of loss of life, economic and environmental damages)</a:t>
            </a:r>
          </a:p>
          <a:p>
            <a:pPr marL="285750" indent="-285750">
              <a:buFont typeface="Arial" panose="020B0604020202020204" pitchFamily="34" charset="0"/>
              <a:buChar char="•"/>
            </a:pPr>
            <a:r>
              <a:rPr lang="en-US" dirty="0" smtClean="0"/>
              <a:t>Risk analysis</a:t>
            </a:r>
          </a:p>
          <a:p>
            <a:pPr marL="285750" indent="-285750">
              <a:buFont typeface="Arial" panose="020B0604020202020204" pitchFamily="34" charset="0"/>
              <a:buChar char="•"/>
            </a:pPr>
            <a:r>
              <a:rPr lang="en-US" dirty="0" smtClean="0"/>
              <a:t>Structural actions </a:t>
            </a:r>
            <a:r>
              <a:rPr lang="en-US" dirty="0"/>
              <a:t>(i.e., levee &amp; </a:t>
            </a:r>
            <a:r>
              <a:rPr lang="en-US" dirty="0" smtClean="0"/>
              <a:t>dams - design, construction, modification, and maintenance)</a:t>
            </a:r>
          </a:p>
          <a:p>
            <a:pPr marL="285750" indent="-285750">
              <a:buFont typeface="Arial" panose="020B0604020202020204" pitchFamily="34" charset="0"/>
              <a:buChar char="•"/>
            </a:pPr>
            <a:r>
              <a:rPr lang="en-US" dirty="0" smtClean="0"/>
              <a:t>Non-structural actions (elevate or relocate structures)</a:t>
            </a:r>
          </a:p>
        </p:txBody>
      </p:sp>
      <p:pic>
        <p:nvPicPr>
          <p:cNvPr id="4" name="Picture 3"/>
          <p:cNvPicPr>
            <a:picLocks noChangeAspect="1"/>
          </p:cNvPicPr>
          <p:nvPr/>
        </p:nvPicPr>
        <p:blipFill>
          <a:blip r:embed="rId2"/>
          <a:stretch>
            <a:fillRect/>
          </a:stretch>
        </p:blipFill>
        <p:spPr>
          <a:xfrm>
            <a:off x="6196915" y="3061413"/>
            <a:ext cx="4984562" cy="3154036"/>
          </a:xfrm>
          <a:prstGeom prst="rect">
            <a:avLst/>
          </a:prstGeom>
        </p:spPr>
      </p:pic>
      <p:sp>
        <p:nvSpPr>
          <p:cNvPr id="5" name="TextBox 4"/>
          <p:cNvSpPr txBox="1"/>
          <p:nvPr/>
        </p:nvSpPr>
        <p:spPr>
          <a:xfrm>
            <a:off x="642552" y="3212757"/>
            <a:ext cx="5387545" cy="2831544"/>
          </a:xfrm>
          <a:prstGeom prst="rect">
            <a:avLst/>
          </a:prstGeom>
          <a:noFill/>
        </p:spPr>
        <p:txBody>
          <a:bodyPr wrap="square" rtlCol="0">
            <a:spAutoFit/>
          </a:bodyPr>
          <a:lstStyle/>
          <a:p>
            <a:r>
              <a:rPr lang="en-US" dirty="0" smtClean="0"/>
              <a:t>Ex. Cedar Rapids FRM 2018-2022</a:t>
            </a:r>
          </a:p>
          <a:p>
            <a:pPr marL="285750" indent="-285750">
              <a:buFont typeface="Arial" panose="020B0604020202020204" pitchFamily="34" charset="0"/>
              <a:buChar char="•"/>
            </a:pPr>
            <a:r>
              <a:rPr lang="en-US" sz="1600" dirty="0" smtClean="0"/>
              <a:t>Design &amp; construction of levee, floodwalls, closures, and utilities</a:t>
            </a:r>
          </a:p>
          <a:p>
            <a:endParaRPr lang="en-US" sz="1600" dirty="0" smtClean="0"/>
          </a:p>
          <a:p>
            <a:pPr marL="285750" indent="-285750">
              <a:buFont typeface="Arial" panose="020B0604020202020204" pitchFamily="34" charset="0"/>
              <a:buChar char="•"/>
            </a:pPr>
            <a:r>
              <a:rPr lang="en-US" sz="1600" dirty="0" smtClean="0"/>
              <a:t>GIS</a:t>
            </a:r>
          </a:p>
          <a:p>
            <a:pPr marL="742950" lvl="1" indent="-285750">
              <a:buFont typeface="Arial" panose="020B0604020202020204" pitchFamily="34" charset="0"/>
              <a:buChar char="•"/>
            </a:pPr>
            <a:r>
              <a:rPr lang="en-US" sz="1600" dirty="0" smtClean="0"/>
              <a:t>Data management &amp; updates</a:t>
            </a:r>
          </a:p>
          <a:p>
            <a:pPr marL="742950" lvl="1" indent="-285750">
              <a:buFont typeface="Arial" panose="020B0604020202020204" pitchFamily="34" charset="0"/>
              <a:buChar char="•"/>
            </a:pPr>
            <a:r>
              <a:rPr lang="en-US" sz="1600" dirty="0" smtClean="0"/>
              <a:t>Feature delineation &amp; visualization</a:t>
            </a:r>
          </a:p>
          <a:p>
            <a:pPr marL="742950" lvl="1" indent="-285750">
              <a:buFont typeface="Arial" panose="020B0604020202020204" pitchFamily="34" charset="0"/>
              <a:buChar char="•"/>
            </a:pPr>
            <a:r>
              <a:rPr lang="en-US" sz="1600" dirty="0"/>
              <a:t>Dashboard </a:t>
            </a:r>
            <a:r>
              <a:rPr lang="en-US" sz="1600" dirty="0" smtClean="0"/>
              <a:t>development or project management tracking</a:t>
            </a:r>
          </a:p>
          <a:p>
            <a:pPr marL="1200150" lvl="2" indent="-285750">
              <a:buFont typeface="Arial" panose="020B0604020202020204" pitchFamily="34" charset="0"/>
              <a:buChar char="•"/>
            </a:pPr>
            <a:r>
              <a:rPr lang="en-US" sz="1600" dirty="0" smtClean="0"/>
              <a:t>10 contracts with 10-25 due dates each</a:t>
            </a:r>
          </a:p>
          <a:p>
            <a:pPr marL="1200150" lvl="2" indent="-285750">
              <a:buFont typeface="Arial" panose="020B0604020202020204" pitchFamily="34" charset="0"/>
              <a:buChar char="•"/>
            </a:pPr>
            <a:r>
              <a:rPr lang="en-US" sz="1600" dirty="0" smtClean="0"/>
              <a:t>Sections that are complete vs. in progress</a:t>
            </a:r>
          </a:p>
        </p:txBody>
      </p:sp>
    </p:spTree>
    <p:extLst>
      <p:ext uri="{BB962C8B-B14F-4D97-AF65-F5344CB8AC3E}">
        <p14:creationId xmlns:p14="http://schemas.microsoft.com/office/powerpoint/2010/main" val="1702017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78" y="0"/>
            <a:ext cx="11658600" cy="1285874"/>
          </a:xfrm>
        </p:spPr>
        <p:txBody>
          <a:bodyPr/>
          <a:lstStyle/>
          <a:p>
            <a:pPr algn="ctr"/>
            <a:r>
              <a:rPr lang="en-US" dirty="0" smtClean="0"/>
              <a:t>Flood Risk management</a:t>
            </a:r>
            <a:endParaRPr lang="en-US" dirty="0"/>
          </a:p>
        </p:txBody>
      </p:sp>
      <p:sp>
        <p:nvSpPr>
          <p:cNvPr id="3" name="TextBox 2"/>
          <p:cNvSpPr txBox="1"/>
          <p:nvPr/>
        </p:nvSpPr>
        <p:spPr>
          <a:xfrm>
            <a:off x="646259" y="1594022"/>
            <a:ext cx="7286778" cy="369332"/>
          </a:xfrm>
          <a:prstGeom prst="rect">
            <a:avLst/>
          </a:prstGeom>
          <a:noFill/>
        </p:spPr>
        <p:txBody>
          <a:bodyPr wrap="square" rtlCol="0">
            <a:spAutoFit/>
          </a:bodyPr>
          <a:lstStyle/>
          <a:p>
            <a:r>
              <a:rPr lang="en-US" dirty="0" smtClean="0">
                <a:hlinkClick r:id="rId2"/>
              </a:rPr>
              <a:t>National Levee Database </a:t>
            </a:r>
            <a:endParaRPr lang="en-US" dirty="0"/>
          </a:p>
        </p:txBody>
      </p:sp>
      <p:sp>
        <p:nvSpPr>
          <p:cNvPr id="4" name="TextBox 3"/>
          <p:cNvSpPr txBox="1"/>
          <p:nvPr/>
        </p:nvSpPr>
        <p:spPr>
          <a:xfrm>
            <a:off x="889686" y="2086836"/>
            <a:ext cx="5591433" cy="646331"/>
          </a:xfrm>
          <a:prstGeom prst="rect">
            <a:avLst/>
          </a:prstGeom>
          <a:noFill/>
        </p:spPr>
        <p:txBody>
          <a:bodyPr wrap="square" rtlCol="0">
            <a:spAutoFit/>
          </a:bodyPr>
          <a:lstStyle/>
          <a:p>
            <a:r>
              <a:rPr lang="en-US" dirty="0" smtClean="0"/>
              <a:t>Each district throughout USACE is responsible for QA/QC of levee systems in their region</a:t>
            </a:r>
          </a:p>
        </p:txBody>
      </p:sp>
      <p:pic>
        <p:nvPicPr>
          <p:cNvPr id="5" name="Picture 4"/>
          <p:cNvPicPr>
            <a:picLocks noChangeAspect="1"/>
          </p:cNvPicPr>
          <p:nvPr/>
        </p:nvPicPr>
        <p:blipFill>
          <a:blip r:embed="rId3"/>
          <a:stretch>
            <a:fillRect/>
          </a:stretch>
        </p:blipFill>
        <p:spPr>
          <a:xfrm>
            <a:off x="8681325" y="1440274"/>
            <a:ext cx="3317663" cy="2384141"/>
          </a:xfrm>
          <a:prstGeom prst="rect">
            <a:avLst/>
          </a:prstGeom>
        </p:spPr>
      </p:pic>
      <p:sp>
        <p:nvSpPr>
          <p:cNvPr id="6" name="TextBox 5"/>
          <p:cNvSpPr txBox="1"/>
          <p:nvPr/>
        </p:nvSpPr>
        <p:spPr>
          <a:xfrm>
            <a:off x="889686" y="2956788"/>
            <a:ext cx="5813855" cy="2585323"/>
          </a:xfrm>
          <a:prstGeom prst="rect">
            <a:avLst/>
          </a:prstGeom>
          <a:noFill/>
        </p:spPr>
        <p:txBody>
          <a:bodyPr wrap="square" rtlCol="0">
            <a:spAutoFit/>
          </a:bodyPr>
          <a:lstStyle/>
          <a:p>
            <a:r>
              <a:rPr lang="en-US" dirty="0" smtClean="0"/>
              <a:t>GIS</a:t>
            </a:r>
          </a:p>
          <a:p>
            <a:pPr marL="285750" indent="-285750">
              <a:buFont typeface="Arial" panose="020B0604020202020204" pitchFamily="34" charset="0"/>
              <a:buChar char="•"/>
            </a:pPr>
            <a:r>
              <a:rPr lang="en-US" dirty="0" smtClean="0"/>
              <a:t>Compare current NLD data to the original as-</a:t>
            </a:r>
            <a:r>
              <a:rPr lang="en-US" dirty="0" err="1"/>
              <a:t>b</a:t>
            </a:r>
            <a:r>
              <a:rPr lang="en-US" dirty="0" err="1" smtClean="0"/>
              <a:t>uilts</a:t>
            </a:r>
            <a:r>
              <a:rPr lang="en-US" dirty="0" smtClean="0"/>
              <a:t> and update geometry in GIS as needed</a:t>
            </a:r>
          </a:p>
          <a:p>
            <a:pPr marL="285750" indent="-285750">
              <a:buFont typeface="Arial" panose="020B0604020202020204" pitchFamily="34" charset="0"/>
              <a:buChar char="•"/>
            </a:pPr>
            <a:r>
              <a:rPr lang="en-US" dirty="0" smtClean="0"/>
              <a:t>Finished QA/QC data is sent to Kansas City district for uploading into the NLD online</a:t>
            </a:r>
          </a:p>
          <a:p>
            <a:pPr marL="285750" indent="-285750">
              <a:buFont typeface="Arial" panose="020B0604020202020204" pitchFamily="34" charset="0"/>
              <a:buChar char="•"/>
            </a:pPr>
            <a:r>
              <a:rPr lang="en-US" dirty="0" smtClean="0"/>
              <a:t>Attribute data can now be updated online (with permissions)</a:t>
            </a:r>
          </a:p>
          <a:p>
            <a:pPr marL="285750" indent="-285750">
              <a:buFont typeface="Arial" panose="020B0604020202020204" pitchFamily="34" charset="0"/>
              <a:buChar char="•"/>
            </a:pPr>
            <a:r>
              <a:rPr lang="en-US" dirty="0" smtClean="0"/>
              <a:t>Ability to make geometry updates online is under development</a:t>
            </a:r>
            <a:endParaRPr lang="en-US" dirty="0"/>
          </a:p>
        </p:txBody>
      </p:sp>
      <p:pic>
        <p:nvPicPr>
          <p:cNvPr id="7" name="Picture 6"/>
          <p:cNvPicPr>
            <a:picLocks noChangeAspect="1"/>
          </p:cNvPicPr>
          <p:nvPr/>
        </p:nvPicPr>
        <p:blipFill>
          <a:blip r:embed="rId4"/>
          <a:stretch>
            <a:fillRect/>
          </a:stretch>
        </p:blipFill>
        <p:spPr>
          <a:xfrm>
            <a:off x="6882815" y="1905243"/>
            <a:ext cx="1519180" cy="4279193"/>
          </a:xfrm>
          <a:prstGeom prst="rect">
            <a:avLst/>
          </a:prstGeom>
        </p:spPr>
      </p:pic>
      <p:pic>
        <p:nvPicPr>
          <p:cNvPr id="8" name="Picture 7"/>
          <p:cNvPicPr>
            <a:picLocks noChangeAspect="1"/>
          </p:cNvPicPr>
          <p:nvPr/>
        </p:nvPicPr>
        <p:blipFill>
          <a:blip r:embed="rId5"/>
          <a:stretch>
            <a:fillRect/>
          </a:stretch>
        </p:blipFill>
        <p:spPr>
          <a:xfrm>
            <a:off x="8581269" y="3978815"/>
            <a:ext cx="3417719" cy="2205621"/>
          </a:xfrm>
          <a:prstGeom prst="rect">
            <a:avLst/>
          </a:prstGeom>
        </p:spPr>
      </p:pic>
    </p:spTree>
    <p:extLst>
      <p:ext uri="{BB962C8B-B14F-4D97-AF65-F5344CB8AC3E}">
        <p14:creationId xmlns:p14="http://schemas.microsoft.com/office/powerpoint/2010/main" val="4029108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13" y="55605"/>
            <a:ext cx="11658600" cy="1285874"/>
          </a:xfrm>
        </p:spPr>
        <p:txBody>
          <a:bodyPr/>
          <a:lstStyle/>
          <a:p>
            <a:pPr algn="ctr"/>
            <a:r>
              <a:rPr lang="en-US" dirty="0" smtClean="0"/>
              <a:t>Regulatory</a:t>
            </a:r>
            <a:endParaRPr lang="en-US" dirty="0"/>
          </a:p>
        </p:txBody>
      </p:sp>
      <p:sp>
        <p:nvSpPr>
          <p:cNvPr id="3" name="TextBox 2"/>
          <p:cNvSpPr txBox="1"/>
          <p:nvPr/>
        </p:nvSpPr>
        <p:spPr>
          <a:xfrm>
            <a:off x="636373" y="1686698"/>
            <a:ext cx="6551794" cy="923330"/>
          </a:xfrm>
          <a:prstGeom prst="rect">
            <a:avLst/>
          </a:prstGeom>
          <a:noFill/>
        </p:spPr>
        <p:txBody>
          <a:bodyPr wrap="none" rtlCol="0">
            <a:spAutoFit/>
          </a:bodyPr>
          <a:lstStyle/>
          <a:p>
            <a:r>
              <a:rPr lang="en-US" dirty="0" smtClean="0"/>
              <a:t>Cumulative Effects Analysis (CEA) tool:</a:t>
            </a:r>
          </a:p>
          <a:p>
            <a:pPr marL="285750" indent="-285750">
              <a:buFont typeface="Arial" panose="020B0604020202020204" pitchFamily="34" charset="0"/>
              <a:buChar char="•"/>
            </a:pPr>
            <a:r>
              <a:rPr lang="en-US" dirty="0" smtClean="0"/>
              <a:t>Characterize watersheds &amp; assess their condition</a:t>
            </a:r>
          </a:p>
          <a:p>
            <a:pPr marL="285750" indent="-285750">
              <a:buFont typeface="Arial" panose="020B0604020202020204" pitchFamily="34" charset="0"/>
              <a:buChar char="•"/>
            </a:pPr>
            <a:r>
              <a:rPr lang="en-US" dirty="0" smtClean="0"/>
              <a:t>Provide streamline reporting to regulatory project managers</a:t>
            </a:r>
            <a:endParaRPr lang="en-US" dirty="0"/>
          </a:p>
        </p:txBody>
      </p:sp>
      <p:sp>
        <p:nvSpPr>
          <p:cNvPr id="4" name="TextBox 3"/>
          <p:cNvSpPr txBox="1"/>
          <p:nvPr/>
        </p:nvSpPr>
        <p:spPr>
          <a:xfrm>
            <a:off x="636373" y="2792627"/>
            <a:ext cx="10942163" cy="2862322"/>
          </a:xfrm>
          <a:prstGeom prst="rect">
            <a:avLst/>
          </a:prstGeom>
          <a:noFill/>
        </p:spPr>
        <p:txBody>
          <a:bodyPr wrap="none" rtlCol="0">
            <a:spAutoFit/>
          </a:bodyPr>
          <a:lstStyle/>
          <a:p>
            <a:r>
              <a:rPr lang="en-US" dirty="0" smtClean="0"/>
              <a:t>GIS</a:t>
            </a:r>
          </a:p>
          <a:p>
            <a:pPr marL="285750" indent="-285750">
              <a:buFont typeface="Arial" panose="020B0604020202020204" pitchFamily="34" charset="0"/>
              <a:buChar char="•"/>
            </a:pPr>
            <a:r>
              <a:rPr lang="en-US" dirty="0" smtClean="0"/>
              <a:t>Modern Web Technologies (HTML5/CSS3/</a:t>
            </a:r>
            <a:r>
              <a:rPr lang="en-US" dirty="0" err="1" smtClean="0"/>
              <a:t>Javascript</a:t>
            </a:r>
            <a:r>
              <a:rPr lang="en-US" dirty="0" smtClean="0"/>
              <a:t>) with </a:t>
            </a:r>
            <a:r>
              <a:rPr lang="en-US" dirty="0" err="1" smtClean="0"/>
              <a:t>ReactJS</a:t>
            </a:r>
            <a:r>
              <a:rPr lang="en-US" dirty="0" smtClean="0"/>
              <a:t> framework and Leaflet map viewer</a:t>
            </a:r>
          </a:p>
          <a:p>
            <a:pPr marL="285750" indent="-285750">
              <a:buFont typeface="Arial" panose="020B0604020202020204" pitchFamily="34" charset="0"/>
              <a:buChar char="•"/>
            </a:pPr>
            <a:r>
              <a:rPr lang="en-US" dirty="0"/>
              <a:t>Data provided by REST web services via Oracle and </a:t>
            </a:r>
            <a:r>
              <a:rPr lang="en-US" dirty="0" err="1" smtClean="0"/>
              <a:t>Geoserver</a:t>
            </a:r>
            <a:endParaRPr lang="en-US" dirty="0" smtClean="0"/>
          </a:p>
          <a:p>
            <a:pPr marL="285750" indent="-285750">
              <a:buFont typeface="Arial" panose="020B0604020202020204" pitchFamily="34" charset="0"/>
              <a:buChar char="•"/>
            </a:pPr>
            <a:r>
              <a:rPr lang="en-US" dirty="0" smtClean="0"/>
              <a:t>Python scripting to summarize national &amp; regional datasets</a:t>
            </a:r>
          </a:p>
          <a:p>
            <a:pPr marL="285750" indent="-285750">
              <a:buFont typeface="Arial" panose="020B0604020202020204" pitchFamily="34" charset="0"/>
              <a:buChar char="•"/>
            </a:pPr>
            <a:r>
              <a:rPr lang="en-US" dirty="0" smtClean="0"/>
              <a:t>Machine learning to identify top watershed stressors</a:t>
            </a:r>
          </a:p>
          <a:p>
            <a:r>
              <a:rPr lang="en-US" dirty="0" smtClean="0"/>
              <a:t>     for regional analyses</a:t>
            </a:r>
          </a:p>
          <a:p>
            <a:pPr marL="285750" indent="-285750">
              <a:buFont typeface="Arial" panose="020B0604020202020204" pitchFamily="34" charset="0"/>
              <a:buChar char="•"/>
            </a:pPr>
            <a:r>
              <a:rPr lang="en-US" dirty="0" smtClean="0"/>
              <a:t>Documentation </a:t>
            </a:r>
            <a:r>
              <a:rPr lang="en-US" dirty="0"/>
              <a:t>in R</a:t>
            </a:r>
          </a:p>
          <a:p>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5" name="Picture 4"/>
          <p:cNvPicPr>
            <a:picLocks noChangeAspect="1"/>
          </p:cNvPicPr>
          <p:nvPr/>
        </p:nvPicPr>
        <p:blipFill>
          <a:blip r:embed="rId2"/>
          <a:stretch>
            <a:fillRect/>
          </a:stretch>
        </p:blipFill>
        <p:spPr>
          <a:xfrm>
            <a:off x="7154166" y="3849130"/>
            <a:ext cx="4351331" cy="2631988"/>
          </a:xfrm>
          <a:prstGeom prst="rect">
            <a:avLst/>
          </a:prstGeom>
        </p:spPr>
      </p:pic>
    </p:spTree>
    <p:extLst>
      <p:ext uri="{BB962C8B-B14F-4D97-AF65-F5344CB8AC3E}">
        <p14:creationId xmlns:p14="http://schemas.microsoft.com/office/powerpoint/2010/main" val="44957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11" y="43250"/>
            <a:ext cx="11658600" cy="1285874"/>
          </a:xfrm>
        </p:spPr>
        <p:txBody>
          <a:bodyPr/>
          <a:lstStyle/>
          <a:p>
            <a:pPr algn="ctr"/>
            <a:r>
              <a:rPr lang="en-US" dirty="0" smtClean="0"/>
              <a:t>Environmental Management &amp; Restoration</a:t>
            </a:r>
            <a:endParaRPr lang="en-US" dirty="0"/>
          </a:p>
        </p:txBody>
      </p:sp>
      <p:sp>
        <p:nvSpPr>
          <p:cNvPr id="3" name="TextBox 2"/>
          <p:cNvSpPr txBox="1"/>
          <p:nvPr/>
        </p:nvSpPr>
        <p:spPr>
          <a:xfrm>
            <a:off x="797011" y="1550773"/>
            <a:ext cx="8847294" cy="923330"/>
          </a:xfrm>
          <a:prstGeom prst="rect">
            <a:avLst/>
          </a:prstGeom>
          <a:noFill/>
        </p:spPr>
        <p:txBody>
          <a:bodyPr wrap="none" rtlCol="0">
            <a:spAutoFit/>
          </a:bodyPr>
          <a:lstStyle/>
          <a:p>
            <a:r>
              <a:rPr lang="en-US" dirty="0" smtClean="0"/>
              <a:t>Upper Mississippi River Restoration (UMRR)</a:t>
            </a:r>
          </a:p>
          <a:p>
            <a:pPr marL="285750" indent="-285750">
              <a:buFont typeface="Arial" panose="020B0604020202020204" pitchFamily="34" charset="0"/>
              <a:buChar char="•"/>
            </a:pPr>
            <a:r>
              <a:rPr lang="en-US" dirty="0" smtClean="0"/>
              <a:t>Environmental restoration &amp; monitoring along the Upper Mississippi River System</a:t>
            </a:r>
          </a:p>
          <a:p>
            <a:pPr marL="285750" indent="-285750">
              <a:buFont typeface="Arial" panose="020B0604020202020204" pitchFamily="34" charset="0"/>
              <a:buChar char="•"/>
            </a:pPr>
            <a:r>
              <a:rPr lang="en-US" dirty="0" smtClean="0"/>
              <a:t>Habitat restoration, monitoring, &amp; research</a:t>
            </a:r>
            <a:endParaRPr lang="en-US" dirty="0"/>
          </a:p>
        </p:txBody>
      </p:sp>
      <p:sp>
        <p:nvSpPr>
          <p:cNvPr id="4" name="TextBox 3"/>
          <p:cNvSpPr txBox="1"/>
          <p:nvPr/>
        </p:nvSpPr>
        <p:spPr>
          <a:xfrm>
            <a:off x="797011" y="2650524"/>
            <a:ext cx="4485503" cy="2308324"/>
          </a:xfrm>
          <a:prstGeom prst="rect">
            <a:avLst/>
          </a:prstGeom>
          <a:noFill/>
        </p:spPr>
        <p:txBody>
          <a:bodyPr wrap="square" rtlCol="0">
            <a:spAutoFit/>
          </a:bodyPr>
          <a:lstStyle/>
          <a:p>
            <a:r>
              <a:rPr lang="en-US" dirty="0" smtClean="0"/>
              <a:t>GIS - UMRR-DB</a:t>
            </a:r>
          </a:p>
          <a:p>
            <a:pPr marL="285750" indent="-285750">
              <a:buFont typeface="Arial" panose="020B0604020202020204" pitchFamily="34" charset="0"/>
              <a:buChar char="•"/>
            </a:pPr>
            <a:r>
              <a:rPr lang="en-US" dirty="0" smtClean="0"/>
              <a:t>Data provided through Oracle</a:t>
            </a:r>
          </a:p>
          <a:p>
            <a:pPr marL="285750" indent="-285750">
              <a:buFont typeface="Arial" panose="020B0604020202020204" pitchFamily="34" charset="0"/>
              <a:buChar char="•"/>
            </a:pPr>
            <a:r>
              <a:rPr lang="en-US" dirty="0" smtClean="0"/>
              <a:t>Restoration features can be brought in to GIS for editing &amp; updates</a:t>
            </a:r>
          </a:p>
          <a:p>
            <a:pPr marL="285750" indent="-285750">
              <a:buFont typeface="Arial" panose="020B0604020202020204" pitchFamily="34" charset="0"/>
              <a:buChar char="•"/>
            </a:pPr>
            <a:r>
              <a:rPr lang="en-US" dirty="0" smtClean="0"/>
              <a:t>Employees can access or edit data (depending on permissions) for progress and budgeting reports through APEX (Oracle’s application express)</a:t>
            </a:r>
            <a:endParaRPr lang="en-US" dirty="0"/>
          </a:p>
        </p:txBody>
      </p:sp>
      <p:pic>
        <p:nvPicPr>
          <p:cNvPr id="5" name="Picture 4"/>
          <p:cNvPicPr>
            <a:picLocks noChangeAspect="1"/>
          </p:cNvPicPr>
          <p:nvPr/>
        </p:nvPicPr>
        <p:blipFill>
          <a:blip r:embed="rId2"/>
          <a:stretch>
            <a:fillRect/>
          </a:stretch>
        </p:blipFill>
        <p:spPr>
          <a:xfrm>
            <a:off x="5615556" y="3183844"/>
            <a:ext cx="3682832" cy="3311611"/>
          </a:xfrm>
          <a:prstGeom prst="rect">
            <a:avLst/>
          </a:prstGeom>
        </p:spPr>
      </p:pic>
      <p:pic>
        <p:nvPicPr>
          <p:cNvPr id="6" name="Picture 5"/>
          <p:cNvPicPr>
            <a:picLocks noChangeAspect="1"/>
          </p:cNvPicPr>
          <p:nvPr/>
        </p:nvPicPr>
        <p:blipFill>
          <a:blip r:embed="rId3"/>
          <a:stretch>
            <a:fillRect/>
          </a:stretch>
        </p:blipFill>
        <p:spPr>
          <a:xfrm>
            <a:off x="9421609" y="3307411"/>
            <a:ext cx="2471771" cy="3311611"/>
          </a:xfrm>
          <a:prstGeom prst="rect">
            <a:avLst/>
          </a:prstGeom>
        </p:spPr>
      </p:pic>
    </p:spTree>
    <p:extLst>
      <p:ext uri="{BB962C8B-B14F-4D97-AF65-F5344CB8AC3E}">
        <p14:creationId xmlns:p14="http://schemas.microsoft.com/office/powerpoint/2010/main" val="3212393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22" y="45439"/>
            <a:ext cx="11658600" cy="1285874"/>
          </a:xfrm>
        </p:spPr>
        <p:txBody>
          <a:bodyPr/>
          <a:lstStyle/>
          <a:p>
            <a:pPr algn="ctr"/>
            <a:r>
              <a:rPr lang="en-US" dirty="0" smtClean="0"/>
              <a:t>Recreation</a:t>
            </a:r>
            <a:endParaRPr lang="en-US" dirty="0"/>
          </a:p>
        </p:txBody>
      </p:sp>
      <p:sp>
        <p:nvSpPr>
          <p:cNvPr id="3" name="TextBox 2"/>
          <p:cNvSpPr txBox="1"/>
          <p:nvPr/>
        </p:nvSpPr>
        <p:spPr>
          <a:xfrm>
            <a:off x="1093573" y="1563130"/>
            <a:ext cx="6623222" cy="1477328"/>
          </a:xfrm>
          <a:prstGeom prst="rect">
            <a:avLst/>
          </a:prstGeom>
          <a:noFill/>
        </p:spPr>
        <p:txBody>
          <a:bodyPr wrap="square" rtlCol="0">
            <a:spAutoFit/>
          </a:bodyPr>
          <a:lstStyle/>
          <a:p>
            <a:r>
              <a:rPr lang="en-US" dirty="0" smtClean="0"/>
              <a:t>Greenbelt Area (Des Moines, IA)</a:t>
            </a:r>
          </a:p>
          <a:p>
            <a:pPr marL="285750" indent="-285750">
              <a:buFont typeface="Arial" panose="020B0604020202020204" pitchFamily="34" charset="0"/>
              <a:buChar char="•"/>
            </a:pPr>
            <a:r>
              <a:rPr lang="en-US" dirty="0" smtClean="0"/>
              <a:t>Project managers wanted to get an idea of recreation activity in the area</a:t>
            </a:r>
          </a:p>
          <a:p>
            <a:pPr marL="285750" indent="-285750">
              <a:buFont typeface="Arial" panose="020B0604020202020204" pitchFamily="34" charset="0"/>
              <a:buChar char="•"/>
            </a:pPr>
            <a:r>
              <a:rPr lang="en-US" dirty="0" smtClean="0"/>
              <a:t>Data from the </a:t>
            </a:r>
            <a:r>
              <a:rPr lang="en-US" dirty="0" err="1" smtClean="0"/>
              <a:t>Strava</a:t>
            </a:r>
            <a:r>
              <a:rPr lang="en-US" dirty="0" smtClean="0"/>
              <a:t> API was requested (athlete and effort count)</a:t>
            </a:r>
            <a:endParaRPr lang="en-US" dirty="0"/>
          </a:p>
        </p:txBody>
      </p:sp>
      <p:pic>
        <p:nvPicPr>
          <p:cNvPr id="4" name="Picture 3"/>
          <p:cNvPicPr>
            <a:picLocks noChangeAspect="1"/>
          </p:cNvPicPr>
          <p:nvPr/>
        </p:nvPicPr>
        <p:blipFill>
          <a:blip r:embed="rId3"/>
          <a:stretch>
            <a:fillRect/>
          </a:stretch>
        </p:blipFill>
        <p:spPr>
          <a:xfrm>
            <a:off x="9168714" y="3140630"/>
            <a:ext cx="2514954" cy="3593802"/>
          </a:xfrm>
          <a:prstGeom prst="rect">
            <a:avLst/>
          </a:prstGeom>
        </p:spPr>
      </p:pic>
      <p:sp>
        <p:nvSpPr>
          <p:cNvPr id="5" name="TextBox 4"/>
          <p:cNvSpPr txBox="1"/>
          <p:nvPr/>
        </p:nvSpPr>
        <p:spPr>
          <a:xfrm>
            <a:off x="1093573" y="3504093"/>
            <a:ext cx="6796216" cy="2862322"/>
          </a:xfrm>
          <a:prstGeom prst="rect">
            <a:avLst/>
          </a:prstGeom>
          <a:noFill/>
        </p:spPr>
        <p:txBody>
          <a:bodyPr wrap="square" rtlCol="0">
            <a:spAutoFit/>
          </a:bodyPr>
          <a:lstStyle/>
          <a:p>
            <a:r>
              <a:rPr lang="en-US" dirty="0" smtClean="0"/>
              <a:t>GIS</a:t>
            </a:r>
          </a:p>
          <a:p>
            <a:pPr marL="285750" indent="-285750">
              <a:buFont typeface="Arial" panose="020B0604020202020204" pitchFamily="34" charset="0"/>
              <a:buChar char="•"/>
            </a:pPr>
            <a:r>
              <a:rPr lang="en-US" dirty="0" smtClean="0"/>
              <a:t>Develop bounding boxes/algorithm to search study area in sections (limited to receiving 10 segments per request for each bounding box)</a:t>
            </a:r>
          </a:p>
          <a:p>
            <a:pPr marL="285750" indent="-285750">
              <a:buFont typeface="Arial" panose="020B0604020202020204" pitchFamily="34" charset="0"/>
              <a:buChar char="•"/>
            </a:pPr>
            <a:r>
              <a:rPr lang="en-US" dirty="0" smtClean="0"/>
              <a:t>Python</a:t>
            </a:r>
          </a:p>
          <a:p>
            <a:pPr marL="742950" lvl="1" indent="-285750">
              <a:buFont typeface="Arial" panose="020B0604020202020204" pitchFamily="34" charset="0"/>
              <a:buChar char="•"/>
            </a:pPr>
            <a:r>
              <a:rPr lang="en-US" dirty="0" smtClean="0"/>
              <a:t>Access the </a:t>
            </a:r>
            <a:r>
              <a:rPr lang="en-US" dirty="0" err="1" smtClean="0"/>
              <a:t>Strava</a:t>
            </a:r>
            <a:r>
              <a:rPr lang="en-US" dirty="0" smtClean="0"/>
              <a:t> API and make multiple requests, one for each bounding box – limited to 30,000 requests/day</a:t>
            </a:r>
          </a:p>
          <a:p>
            <a:pPr marL="742950" lvl="1" indent="-285750">
              <a:buFont typeface="Arial" panose="020B0604020202020204" pitchFamily="34" charset="0"/>
              <a:buChar char="•"/>
            </a:pPr>
            <a:r>
              <a:rPr lang="en-US" dirty="0" smtClean="0"/>
              <a:t>Convert Google polyline format to </a:t>
            </a:r>
            <a:r>
              <a:rPr lang="en-US" dirty="0" err="1" smtClean="0"/>
              <a:t>geojson</a:t>
            </a:r>
            <a:endParaRPr lang="en-US" dirty="0" smtClean="0"/>
          </a:p>
          <a:p>
            <a:pPr marL="742950" lvl="1" indent="-285750">
              <a:buFont typeface="Arial" panose="020B0604020202020204" pitchFamily="34" charset="0"/>
              <a:buChar char="•"/>
            </a:pPr>
            <a:r>
              <a:rPr lang="en-US" dirty="0" smtClean="0"/>
              <a:t>Convert </a:t>
            </a:r>
            <a:r>
              <a:rPr lang="en-US" dirty="0" err="1" smtClean="0"/>
              <a:t>geojson</a:t>
            </a:r>
            <a:r>
              <a:rPr lang="en-US" dirty="0" smtClean="0"/>
              <a:t> to </a:t>
            </a:r>
            <a:r>
              <a:rPr lang="en-US" dirty="0" err="1" smtClean="0"/>
              <a:t>shapefile</a:t>
            </a:r>
            <a:r>
              <a:rPr lang="en-US" dirty="0" smtClean="0"/>
              <a:t> format</a:t>
            </a:r>
          </a:p>
          <a:p>
            <a:pPr marL="285750" indent="-285750">
              <a:buFont typeface="Arial" panose="020B0604020202020204" pitchFamily="34" charset="0"/>
              <a:buChar char="•"/>
            </a:pPr>
            <a:r>
              <a:rPr lang="en-US" dirty="0" smtClean="0"/>
              <a:t>Data visualization</a:t>
            </a:r>
            <a:endParaRPr lang="en-US" dirty="0"/>
          </a:p>
        </p:txBody>
      </p:sp>
      <p:sp>
        <p:nvSpPr>
          <p:cNvPr id="6" name="Rectangle 5"/>
          <p:cNvSpPr/>
          <p:nvPr/>
        </p:nvSpPr>
        <p:spPr>
          <a:xfrm>
            <a:off x="8180172" y="1170860"/>
            <a:ext cx="2879125" cy="2092881"/>
          </a:xfrm>
          <a:prstGeom prst="rect">
            <a:avLst/>
          </a:prstGeom>
        </p:spPr>
        <p:txBody>
          <a:bodyPr wrap="square">
            <a:spAutoFit/>
          </a:bodyPr>
          <a:lstStyle/>
          <a:p>
            <a:r>
              <a:rPr lang="en-US" sz="800" dirty="0" smtClean="0"/>
              <a:t>Sample Response:  {"</a:t>
            </a:r>
            <a:r>
              <a:rPr lang="en-US" sz="800" dirty="0"/>
              <a:t>segments":[</a:t>
            </a:r>
          </a:p>
          <a:p>
            <a:r>
              <a:rPr lang="en-US" sz="800" dirty="0"/>
              <a:t>	{</a:t>
            </a:r>
          </a:p>
          <a:p>
            <a:r>
              <a:rPr lang="en-US" sz="800" dirty="0"/>
              <a:t>	"id":669452</a:t>
            </a:r>
          </a:p>
          <a:p>
            <a:r>
              <a:rPr lang="en-US" sz="800" dirty="0"/>
              <a:t>	"resource_state":2</a:t>
            </a:r>
          </a:p>
          <a:p>
            <a:r>
              <a:rPr lang="en-US" sz="800" dirty="0"/>
              <a:t>	"</a:t>
            </a:r>
            <a:r>
              <a:rPr lang="en-US" sz="800" dirty="0" err="1"/>
              <a:t>name":"WDM</a:t>
            </a:r>
            <a:r>
              <a:rPr lang="en-US" sz="800" dirty="0"/>
              <a:t> Soccer Climb"</a:t>
            </a:r>
          </a:p>
          <a:p>
            <a:r>
              <a:rPr lang="en-US" sz="800" dirty="0"/>
              <a:t>	"climb_category":0</a:t>
            </a:r>
          </a:p>
          <a:p>
            <a:r>
              <a:rPr lang="en-US" sz="800" dirty="0"/>
              <a:t>	"climb_category_</a:t>
            </a:r>
            <a:r>
              <a:rPr lang="en-US" sz="800" dirty="0" err="1"/>
              <a:t>desc</a:t>
            </a:r>
            <a:r>
              <a:rPr lang="en-US" sz="800" dirty="0"/>
              <a:t>":"NC"</a:t>
            </a:r>
          </a:p>
          <a:p>
            <a:r>
              <a:rPr lang="en-US" sz="800" dirty="0"/>
              <a:t>	"avg_grade":4.2,</a:t>
            </a:r>
          </a:p>
          <a:p>
            <a:r>
              <a:rPr lang="en-US" sz="800" dirty="0"/>
              <a:t>	"</a:t>
            </a:r>
            <a:r>
              <a:rPr lang="en-US" sz="800" dirty="0" err="1"/>
              <a:t>start_latlng</a:t>
            </a:r>
            <a:r>
              <a:rPr lang="en-US" sz="800" dirty="0"/>
              <a:t>":[41.537517,-93.729398],</a:t>
            </a:r>
          </a:p>
          <a:p>
            <a:r>
              <a:rPr lang="en-US" sz="800" dirty="0"/>
              <a:t>	"</a:t>
            </a:r>
            <a:r>
              <a:rPr lang="en-US" sz="800" dirty="0" err="1"/>
              <a:t>end_latlng</a:t>
            </a:r>
            <a:r>
              <a:rPr lang="en-US" sz="800" dirty="0"/>
              <a:t>":[41.537465,-93.721686],</a:t>
            </a:r>
          </a:p>
          <a:p>
            <a:r>
              <a:rPr lang="en-US" sz="800" dirty="0"/>
              <a:t>	"elev_difference":29.3,"distance":</a:t>
            </a:r>
            <a:r>
              <a:rPr lang="en-US" sz="800" dirty="0" smtClean="0"/>
              <a:t>692,</a:t>
            </a:r>
            <a:endParaRPr lang="en-US" sz="800" dirty="0"/>
          </a:p>
          <a:p>
            <a:r>
              <a:rPr lang="en-US" sz="800" dirty="0"/>
              <a:t>	"points":"</a:t>
            </a:r>
            <a:r>
              <a:rPr lang="en-US" sz="800" dirty="0" err="1" smtClean="0"/>
              <a:t>mxo|Fvoa</a:t>
            </a:r>
            <a:r>
              <a:rPr lang="en-US" sz="800" dirty="0" smtClean="0"/>
              <a:t>{</a:t>
            </a:r>
            <a:r>
              <a:rPr lang="en-US" sz="800" dirty="0" err="1" smtClean="0"/>
              <a:t>P?eCAaA</a:t>
            </a:r>
            <a:r>
              <a:rPr lang="en-US" sz="800" dirty="0" smtClean="0"/>
              <a:t>@...</a:t>
            </a:r>
            <a:endParaRPr lang="en-US" sz="800" dirty="0"/>
          </a:p>
          <a:p>
            <a:r>
              <a:rPr lang="en-US" sz="800" dirty="0"/>
              <a:t>	"</a:t>
            </a:r>
            <a:r>
              <a:rPr lang="en-US" sz="800" dirty="0" err="1"/>
              <a:t>starred":</a:t>
            </a:r>
            <a:r>
              <a:rPr lang="en-US" sz="800" dirty="0" err="1" smtClean="0"/>
              <a:t>false</a:t>
            </a:r>
            <a:endParaRPr lang="en-US" sz="800" dirty="0" smtClean="0"/>
          </a:p>
          <a:p>
            <a:r>
              <a:rPr lang="en-US" sz="800" dirty="0"/>
              <a:t> </a:t>
            </a:r>
            <a:r>
              <a:rPr lang="en-US" sz="800" dirty="0" smtClean="0"/>
              <a:t>                                }</a:t>
            </a:r>
            <a:endParaRPr lang="en-US" sz="800" dirty="0"/>
          </a:p>
          <a:p>
            <a:r>
              <a:rPr lang="en-US" dirty="0"/>
              <a:t>	</a:t>
            </a:r>
            <a:r>
              <a:rPr lang="en-US" sz="800" dirty="0"/>
              <a:t>...</a:t>
            </a:r>
          </a:p>
        </p:txBody>
      </p:sp>
    </p:spTree>
    <p:extLst>
      <p:ext uri="{BB962C8B-B14F-4D97-AF65-F5344CB8AC3E}">
        <p14:creationId xmlns:p14="http://schemas.microsoft.com/office/powerpoint/2010/main" val="313149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AB130488C0D947B3B0D79AA642A4DA" ma:contentTypeVersion="0" ma:contentTypeDescription="Create a new document." ma:contentTypeScope="" ma:versionID="ef791adc371648ec0f825ca29386c4c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C2CD5-50C2-4A7C-996A-3D6312B8366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F2B011E-451F-4FF7-A868-4124B49BB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8853</TotalTime>
  <Words>710</Words>
  <Application>Microsoft Office PowerPoint</Application>
  <PresentationFormat>Widescreen</PresentationFormat>
  <Paragraphs>139</Paragraphs>
  <Slides>12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ＭＳ Ｐゴシック</vt:lpstr>
      <vt:lpstr>Arial</vt:lpstr>
      <vt:lpstr>Calibri</vt:lpstr>
      <vt:lpstr>Content Templates</vt:lpstr>
      <vt:lpstr>Chart Color Templates</vt:lpstr>
      <vt:lpstr>GIS Applications in the Water Management Sector</vt:lpstr>
      <vt:lpstr>Objectives</vt:lpstr>
      <vt:lpstr>About UsACE</vt:lpstr>
      <vt:lpstr>GIS in Project Management</vt:lpstr>
      <vt:lpstr>Flood Risk Management</vt:lpstr>
      <vt:lpstr>Flood Risk management</vt:lpstr>
      <vt:lpstr>Regulatory</vt:lpstr>
      <vt:lpstr>Environmental Management &amp; Restoration</vt:lpstr>
      <vt:lpstr>Recreation</vt:lpstr>
      <vt:lpstr>Water supply</vt:lpstr>
      <vt:lpstr>conclusion</vt:lpstr>
      <vt:lpstr>Thank you</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Windsor, Mary B CIV USARMY CEMVR (US)</cp:lastModifiedBy>
  <cp:revision>373</cp:revision>
  <dcterms:created xsi:type="dcterms:W3CDTF">2017-02-20T05:10:01Z</dcterms:created>
  <dcterms:modified xsi:type="dcterms:W3CDTF">2018-09-19T18:02:27Z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0x010100ACAB130488C0D947B3B0D79AA642A4DA</vt:lpwstr>
  </property>
</Properties>
</file>