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327" r:id="rId3"/>
    <p:sldId id="347" r:id="rId4"/>
    <p:sldId id="349" r:id="rId5"/>
    <p:sldId id="353" r:id="rId6"/>
    <p:sldId id="346" r:id="rId7"/>
    <p:sldId id="354" r:id="rId8"/>
    <p:sldId id="350" r:id="rId9"/>
    <p:sldId id="352" r:id="rId10"/>
    <p:sldId id="351" r:id="rId11"/>
    <p:sldId id="356" r:id="rId12"/>
    <p:sldId id="357" r:id="rId13"/>
    <p:sldId id="355" r:id="rId1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e" initials="B" lastIdx="1" clrIdx="0">
    <p:extLst>
      <p:ext uri="{19B8F6BF-5375-455C-9EA6-DF929625EA0E}">
        <p15:presenceInfo xmlns:p15="http://schemas.microsoft.com/office/powerpoint/2012/main" userId="2113d299d9e7f8f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3" d="100"/>
          <a:sy n="63" d="100"/>
        </p:scale>
        <p:origin x="804" y="44"/>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68" tIns="46585" rIns="93168" bIns="46585"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68" tIns="46585" rIns="93168" bIns="46585" rtlCol="0"/>
          <a:lstStyle>
            <a:lvl1pPr algn="r">
              <a:defRPr sz="1200"/>
            </a:lvl1pPr>
          </a:lstStyle>
          <a:p>
            <a:fld id="{3B0BCC51-5D59-4C1B-AB8C-D42B7B0E3B1E}" type="datetimeFigureOut">
              <a:rPr lang="en-US" smtClean="0"/>
              <a:t>4/24/2020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8" tIns="46585" rIns="93168" bIns="46585"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68" tIns="46585" rIns="93168" bIns="4658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68" tIns="46585" rIns="93168" bIns="4658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68" tIns="46585" rIns="93168" bIns="46585" rtlCol="0" anchor="b"/>
          <a:lstStyle>
            <a:lvl1pPr algn="r">
              <a:defRPr sz="1200"/>
            </a:lvl1pPr>
          </a:lstStyle>
          <a:p>
            <a:fld id="{B6FC3DE9-23B0-4950-A2C2-929AECC5EB1D}" type="slidenum">
              <a:rPr lang="en-US" smtClean="0"/>
              <a:t>‹#›</a:t>
            </a:fld>
            <a:endParaRPr lang="en-US"/>
          </a:p>
        </p:txBody>
      </p:sp>
    </p:spTree>
    <p:extLst>
      <p:ext uri="{BB962C8B-B14F-4D97-AF65-F5344CB8AC3E}">
        <p14:creationId xmlns:p14="http://schemas.microsoft.com/office/powerpoint/2010/main" val="2845707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4/24/2020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4/24/2020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4/24/2020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4/24/2020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4/24/2020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4/24/2020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4/24/2020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ls.harvard.edu/dept/communications/teaching-remotely-with-zoom-faq-and-instructions/#hlsnav-zoom-screen-views-during-class-session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upport.zoom.us/hc/en-us/articles/201362653-Spotlight-Video" TargetMode="External"/><Relationship Id="rId2" Type="http://schemas.openxmlformats.org/officeDocument/2006/relationships/hyperlink" Target="https://hls.harvard.edu/dept/communications/teaching-remotely-with-zoom-faq-and-instructions/#hlsnav-zoom-screen-views-during-class-session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upport.zoom.us/hc/en-us/articles/205683899-Hot-Keys-and-Keyboard-Shortcuts-for-Zo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4FF67-1929-489B-8991-44F647BA77D5}"/>
              </a:ext>
            </a:extLst>
          </p:cNvPr>
          <p:cNvSpPr>
            <a:spLocks noGrp="1"/>
          </p:cNvSpPr>
          <p:nvPr>
            <p:ph type="ctrTitle"/>
          </p:nvPr>
        </p:nvSpPr>
        <p:spPr/>
        <p:txBody>
          <a:bodyPr/>
          <a:lstStyle/>
          <a:p>
            <a:r>
              <a:rPr lang="en-US" sz="4000" dirty="0"/>
              <a:t>Zoom and </a:t>
            </a:r>
            <a:r>
              <a:rPr lang="en-US" sz="4000"/>
              <a:t>Video Conferencing </a:t>
            </a:r>
            <a:endParaRPr lang="en-US" sz="4000" dirty="0"/>
          </a:p>
        </p:txBody>
      </p:sp>
      <p:sp>
        <p:nvSpPr>
          <p:cNvPr id="3" name="Subtitle 2">
            <a:extLst>
              <a:ext uri="{FF2B5EF4-FFF2-40B4-BE49-F238E27FC236}">
                <a16:creationId xmlns:a16="http://schemas.microsoft.com/office/drawing/2014/main" id="{CAB19D8E-48B0-4861-943B-95B9A25A3AB9}"/>
              </a:ext>
            </a:extLst>
          </p:cNvPr>
          <p:cNvSpPr>
            <a:spLocks noGrp="1"/>
          </p:cNvSpPr>
          <p:nvPr>
            <p:ph type="subTitle" idx="1"/>
          </p:nvPr>
        </p:nvSpPr>
        <p:spPr/>
        <p:txBody>
          <a:bodyPr>
            <a:noAutofit/>
          </a:bodyPr>
          <a:lstStyle/>
          <a:p>
            <a:r>
              <a:rPr lang="en-US" sz="2800" dirty="0">
                <a:solidFill>
                  <a:schemeClr val="bg1"/>
                </a:solidFill>
                <a:effectLst/>
              </a:rPr>
              <a:t>The Speaking Center</a:t>
            </a:r>
            <a:br>
              <a:rPr lang="en-US" sz="2800" dirty="0">
                <a:solidFill>
                  <a:schemeClr val="bg1"/>
                </a:solidFill>
                <a:effectLst/>
              </a:rPr>
            </a:br>
            <a:r>
              <a:rPr lang="en-US" sz="2800" dirty="0">
                <a:solidFill>
                  <a:schemeClr val="bg1"/>
                </a:solidFill>
                <a:effectLst/>
              </a:rPr>
              <a:t>Department of Rhetoric</a:t>
            </a:r>
          </a:p>
          <a:p>
            <a:r>
              <a:rPr lang="en-US" sz="2800" dirty="0">
                <a:solidFill>
                  <a:schemeClr val="bg1"/>
                </a:solidFill>
                <a:effectLst/>
              </a:rPr>
              <a:t>University of Iowa</a:t>
            </a:r>
          </a:p>
          <a:p>
            <a:r>
              <a:rPr lang="en-US" sz="2800" dirty="0">
                <a:solidFill>
                  <a:schemeClr val="bg1"/>
                </a:solidFill>
                <a:effectLst/>
              </a:rPr>
              <a:t>Breyan-Neyland@uiowa.edu</a:t>
            </a:r>
          </a:p>
        </p:txBody>
      </p:sp>
    </p:spTree>
    <p:extLst>
      <p:ext uri="{BB962C8B-B14F-4D97-AF65-F5344CB8AC3E}">
        <p14:creationId xmlns:p14="http://schemas.microsoft.com/office/powerpoint/2010/main" val="1114727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680321" y="2063262"/>
            <a:ext cx="3739279" cy="2661052"/>
          </a:xfrm>
        </p:spPr>
        <p:txBody>
          <a:bodyPr>
            <a:normAutofit/>
          </a:bodyPr>
          <a:lstStyle/>
          <a:p>
            <a:pPr algn="r"/>
            <a:r>
              <a:rPr lang="en-US" sz="4400" dirty="0">
                <a:solidFill>
                  <a:schemeClr val="bg1"/>
                </a:solidFill>
              </a:rPr>
              <a:t>Zoom Tips:</a:t>
            </a:r>
            <a:br>
              <a:rPr lang="en-US" sz="4400" dirty="0">
                <a:solidFill>
                  <a:schemeClr val="bg1"/>
                </a:solidFill>
              </a:rPr>
            </a:br>
            <a:r>
              <a:rPr lang="en-US" sz="4400" dirty="0">
                <a:solidFill>
                  <a:schemeClr val="bg1"/>
                </a:solidFill>
              </a:rPr>
              <a:t>Engaging Your Audience</a:t>
            </a:r>
          </a:p>
        </p:txBody>
      </p:sp>
      <p:sp>
        <p:nvSpPr>
          <p:cNvPr id="8" name="Freeform: Shape 7">
            <a:extLst>
              <a:ext uri="{FF2B5EF4-FFF2-40B4-BE49-F238E27FC236}">
                <a16:creationId xmlns:a16="http://schemas.microsoft.com/office/drawing/2014/main" id="{4D0976CE-DE51-4950-8289-1F8F8EAAA22C}"/>
              </a:ext>
            </a:extLst>
          </p:cNvPr>
          <p:cNvSpPr/>
          <p:nvPr/>
        </p:nvSpPr>
        <p:spPr>
          <a:xfrm>
            <a:off x="5415279" y="39404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13" name="Freeform: Shape 12">
            <a:extLst>
              <a:ext uri="{FF2B5EF4-FFF2-40B4-BE49-F238E27FC236}">
                <a16:creationId xmlns:a16="http://schemas.microsoft.com/office/drawing/2014/main" id="{84FAABCA-78AE-422B-854B-785898195E1F}"/>
              </a:ext>
            </a:extLst>
          </p:cNvPr>
          <p:cNvSpPr/>
          <p:nvPr/>
        </p:nvSpPr>
        <p:spPr>
          <a:xfrm>
            <a:off x="5415279" y="2108879"/>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20" name="Rectangle: Rounded Corners 19">
            <a:extLst>
              <a:ext uri="{FF2B5EF4-FFF2-40B4-BE49-F238E27FC236}">
                <a16:creationId xmlns:a16="http://schemas.microsoft.com/office/drawing/2014/main" id="{4DF7C942-BF2A-470C-B155-45B67D351C90}"/>
              </a:ext>
            </a:extLst>
          </p:cNvPr>
          <p:cNvSpPr/>
          <p:nvPr/>
        </p:nvSpPr>
        <p:spPr>
          <a:xfrm>
            <a:off x="5091746" y="5096526"/>
            <a:ext cx="6261099" cy="1139742"/>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83AB5BB9-BED0-4549-A628-97C351F591BB}"/>
              </a:ext>
            </a:extLst>
          </p:cNvPr>
          <p:cNvSpPr/>
          <p:nvPr/>
        </p:nvSpPr>
        <p:spPr>
          <a:xfrm>
            <a:off x="5091746" y="5081412"/>
            <a:ext cx="6181407" cy="124655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kern="1200" dirty="0"/>
              <a:t>People connect with faces so make sure we can see your face. Sit at a distance so that you’re your top half of your torso and face take up most of the screen.</a:t>
            </a:r>
          </a:p>
        </p:txBody>
      </p:sp>
      <p:grpSp>
        <p:nvGrpSpPr>
          <p:cNvPr id="11" name="Group 10">
            <a:extLst>
              <a:ext uri="{FF2B5EF4-FFF2-40B4-BE49-F238E27FC236}">
                <a16:creationId xmlns:a16="http://schemas.microsoft.com/office/drawing/2014/main" id="{239AA1C8-71F6-494C-9059-50B07AE69581}"/>
              </a:ext>
            </a:extLst>
          </p:cNvPr>
          <p:cNvGrpSpPr/>
          <p:nvPr/>
        </p:nvGrpSpPr>
        <p:grpSpPr>
          <a:xfrm>
            <a:off x="5091746" y="793470"/>
            <a:ext cx="6261100" cy="977560"/>
            <a:chOff x="5091746" y="793470"/>
            <a:chExt cx="6261100" cy="977560"/>
          </a:xfrm>
        </p:grpSpPr>
        <p:sp>
          <p:nvSpPr>
            <p:cNvPr id="6" name="Rectangle: Rounded Corners 5">
              <a:extLst>
                <a:ext uri="{FF2B5EF4-FFF2-40B4-BE49-F238E27FC236}">
                  <a16:creationId xmlns:a16="http://schemas.microsoft.com/office/drawing/2014/main" id="{4A1A4737-9271-4E62-AC6A-FBFF402BC513}"/>
                </a:ext>
              </a:extLst>
            </p:cNvPr>
            <p:cNvSpPr/>
            <p:nvPr/>
          </p:nvSpPr>
          <p:spPr>
            <a:xfrm>
              <a:off x="5091746" y="793470"/>
              <a:ext cx="6261100" cy="97756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3" name="TextBox 2">
              <a:extLst>
                <a:ext uri="{FF2B5EF4-FFF2-40B4-BE49-F238E27FC236}">
                  <a16:creationId xmlns:a16="http://schemas.microsoft.com/office/drawing/2014/main" id="{510EC824-84FE-4818-9E57-118B51E8992F}"/>
                </a:ext>
              </a:extLst>
            </p:cNvPr>
            <p:cNvSpPr txBox="1"/>
            <p:nvPr/>
          </p:nvSpPr>
          <p:spPr>
            <a:xfrm>
              <a:off x="5091746" y="937547"/>
              <a:ext cx="5791202" cy="646331"/>
            </a:xfrm>
            <a:prstGeom prst="rect">
              <a:avLst/>
            </a:prstGeom>
            <a:noFill/>
          </p:spPr>
          <p:txBody>
            <a:bodyPr wrap="square" rtlCol="0">
              <a:spAutoFit/>
            </a:bodyPr>
            <a:lstStyle/>
            <a:p>
              <a:r>
                <a:rPr lang="en-US" dirty="0">
                  <a:solidFill>
                    <a:schemeClr val="bg1"/>
                  </a:solidFill>
                </a:rPr>
                <a:t>Avoid agreeing verbally. Instead, offer nonverbal cues that you’re engaged: nod, lean forward, smile, etc. </a:t>
              </a:r>
            </a:p>
          </p:txBody>
        </p:sp>
      </p:grpSp>
      <p:sp>
        <p:nvSpPr>
          <p:cNvPr id="9" name="Rectangle: Rounded Corners 8">
            <a:extLst>
              <a:ext uri="{FF2B5EF4-FFF2-40B4-BE49-F238E27FC236}">
                <a16:creationId xmlns:a16="http://schemas.microsoft.com/office/drawing/2014/main" id="{3057979C-8BE6-4F64-8834-6A45DD3FF3FE}"/>
              </a:ext>
            </a:extLst>
          </p:cNvPr>
          <p:cNvSpPr/>
          <p:nvPr/>
        </p:nvSpPr>
        <p:spPr>
          <a:xfrm>
            <a:off x="5088253" y="1858043"/>
            <a:ext cx="6261099" cy="1604016"/>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r>
              <a:rPr lang="en-US" dirty="0">
                <a:solidFill>
                  <a:schemeClr val="bg1"/>
                </a:solidFill>
              </a:rPr>
              <a:t>To avoid dead air, designate someone as Q &amp; A leader. Encourage attendees to ask questions or expand on points in the Chat, and the Q &amp; A leader can give voice to some of those questions or jump in with pre-arranged questions if things get quiet. </a:t>
            </a:r>
          </a:p>
          <a:p>
            <a:endParaRPr lang="en-US" dirty="0">
              <a:solidFill>
                <a:schemeClr val="bg1"/>
              </a:solidFill>
            </a:endParaRPr>
          </a:p>
          <a:p>
            <a:endParaRPr lang="en-US" dirty="0">
              <a:solidFill>
                <a:schemeClr val="bg1"/>
              </a:solidFill>
            </a:endParaRPr>
          </a:p>
        </p:txBody>
      </p:sp>
      <p:grpSp>
        <p:nvGrpSpPr>
          <p:cNvPr id="10" name="Group 9">
            <a:extLst>
              <a:ext uri="{FF2B5EF4-FFF2-40B4-BE49-F238E27FC236}">
                <a16:creationId xmlns:a16="http://schemas.microsoft.com/office/drawing/2014/main" id="{49BD15F5-13C6-41D9-8A5A-EAB84397F842}"/>
              </a:ext>
            </a:extLst>
          </p:cNvPr>
          <p:cNvGrpSpPr/>
          <p:nvPr/>
        </p:nvGrpSpPr>
        <p:grpSpPr>
          <a:xfrm>
            <a:off x="5091746" y="3452466"/>
            <a:ext cx="6261100" cy="1590236"/>
            <a:chOff x="5135077" y="3507541"/>
            <a:chExt cx="6261100" cy="1590236"/>
          </a:xfrm>
        </p:grpSpPr>
        <p:grpSp>
          <p:nvGrpSpPr>
            <p:cNvPr id="24" name="Group 23">
              <a:extLst>
                <a:ext uri="{FF2B5EF4-FFF2-40B4-BE49-F238E27FC236}">
                  <a16:creationId xmlns:a16="http://schemas.microsoft.com/office/drawing/2014/main" id="{27C18B6F-6E32-4333-B07D-57E24C7C8E82}"/>
                </a:ext>
              </a:extLst>
            </p:cNvPr>
            <p:cNvGrpSpPr/>
            <p:nvPr/>
          </p:nvGrpSpPr>
          <p:grpSpPr>
            <a:xfrm>
              <a:off x="5135077" y="3507541"/>
              <a:ext cx="6261100" cy="1590236"/>
              <a:chOff x="5284786" y="3448566"/>
              <a:chExt cx="6261100" cy="1278436"/>
            </a:xfrm>
          </p:grpSpPr>
          <p:sp>
            <p:nvSpPr>
              <p:cNvPr id="15" name="Rectangle: Rounded Corners 14">
                <a:extLst>
                  <a:ext uri="{FF2B5EF4-FFF2-40B4-BE49-F238E27FC236}">
                    <a16:creationId xmlns:a16="http://schemas.microsoft.com/office/drawing/2014/main" id="{74248718-80C7-444A-B68D-4AFF4E23934D}"/>
                  </a:ext>
                </a:extLst>
              </p:cNvPr>
              <p:cNvSpPr/>
              <p:nvPr/>
            </p:nvSpPr>
            <p:spPr>
              <a:xfrm>
                <a:off x="5284786" y="3504273"/>
                <a:ext cx="6261100" cy="1126871"/>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A24BC9C2-37A2-4080-8469-1F90C91C085D}"/>
                  </a:ext>
                </a:extLst>
              </p:cNvPr>
              <p:cNvSpPr/>
              <p:nvPr/>
            </p:nvSpPr>
            <p:spPr>
              <a:xfrm>
                <a:off x="5415277" y="3448566"/>
                <a:ext cx="6079807" cy="1278436"/>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sp>
          <p:nvSpPr>
            <p:cNvPr id="5" name="TextBox 4">
              <a:extLst>
                <a:ext uri="{FF2B5EF4-FFF2-40B4-BE49-F238E27FC236}">
                  <a16:creationId xmlns:a16="http://schemas.microsoft.com/office/drawing/2014/main" id="{84ED08B4-944F-424C-AB0A-9620DD4F0FD7}"/>
                </a:ext>
              </a:extLst>
            </p:cNvPr>
            <p:cNvSpPr txBox="1"/>
            <p:nvPr/>
          </p:nvSpPr>
          <p:spPr>
            <a:xfrm>
              <a:off x="5180798" y="3712895"/>
              <a:ext cx="5699759" cy="1200329"/>
            </a:xfrm>
            <a:prstGeom prst="rect">
              <a:avLst/>
            </a:prstGeom>
            <a:noFill/>
          </p:spPr>
          <p:txBody>
            <a:bodyPr wrap="square" rtlCol="0">
              <a:spAutoFit/>
            </a:bodyPr>
            <a:lstStyle/>
            <a:p>
              <a:r>
                <a:rPr lang="en-US" dirty="0">
                  <a:solidFill>
                    <a:schemeClr val="bg1"/>
                  </a:solidFill>
                </a:rPr>
                <a:t>Instead of using verbal reactions, make use of Zoom’s “thumbs up” or “hands clapping” feature to acknowledge the speaker. In your Meeting Controls, click Reactions. </a:t>
              </a:r>
            </a:p>
          </p:txBody>
        </p:sp>
      </p:grpSp>
    </p:spTree>
    <p:extLst>
      <p:ext uri="{BB962C8B-B14F-4D97-AF65-F5344CB8AC3E}">
        <p14:creationId xmlns:p14="http://schemas.microsoft.com/office/powerpoint/2010/main" val="2385760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680321" y="2063262"/>
            <a:ext cx="3739279" cy="2661052"/>
          </a:xfrm>
        </p:spPr>
        <p:txBody>
          <a:bodyPr>
            <a:normAutofit fontScale="90000"/>
          </a:bodyPr>
          <a:lstStyle/>
          <a:p>
            <a:pPr algn="r"/>
            <a:r>
              <a:rPr lang="en-US" sz="4400" dirty="0">
                <a:solidFill>
                  <a:schemeClr val="bg1"/>
                </a:solidFill>
              </a:rPr>
              <a:t>Zoom Tips</a:t>
            </a:r>
            <a:br>
              <a:rPr lang="en-US" sz="4400" dirty="0">
                <a:solidFill>
                  <a:schemeClr val="bg1"/>
                </a:solidFill>
              </a:rPr>
            </a:br>
            <a:r>
              <a:rPr lang="en-US" sz="4400" dirty="0">
                <a:solidFill>
                  <a:schemeClr val="bg1"/>
                </a:solidFill>
              </a:rPr>
              <a:t>from Harvard </a:t>
            </a:r>
            <a:r>
              <a:rPr lang="en-US" sz="2000" dirty="0">
                <a:hlinkClick r:id="rId2"/>
              </a:rPr>
              <a:t>https://hls.harvard.edu/dept/communications/teaching-remotely-with-zoom-faq-and-instructions/#hlsnav-zoom-screen-views-during-class-sessions</a:t>
            </a:r>
            <a:endParaRPr lang="en-US" sz="2000" dirty="0">
              <a:solidFill>
                <a:schemeClr val="bg1"/>
              </a:solidFill>
            </a:endParaRPr>
          </a:p>
        </p:txBody>
      </p:sp>
      <p:sp>
        <p:nvSpPr>
          <p:cNvPr id="8" name="Freeform: Shape 7">
            <a:extLst>
              <a:ext uri="{FF2B5EF4-FFF2-40B4-BE49-F238E27FC236}">
                <a16:creationId xmlns:a16="http://schemas.microsoft.com/office/drawing/2014/main" id="{4D0976CE-DE51-4950-8289-1F8F8EAAA22C}"/>
              </a:ext>
            </a:extLst>
          </p:cNvPr>
          <p:cNvSpPr/>
          <p:nvPr/>
        </p:nvSpPr>
        <p:spPr>
          <a:xfrm>
            <a:off x="5415279" y="39404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13" name="Freeform: Shape 12">
            <a:extLst>
              <a:ext uri="{FF2B5EF4-FFF2-40B4-BE49-F238E27FC236}">
                <a16:creationId xmlns:a16="http://schemas.microsoft.com/office/drawing/2014/main" id="{84FAABCA-78AE-422B-854B-785898195E1F}"/>
              </a:ext>
            </a:extLst>
          </p:cNvPr>
          <p:cNvSpPr/>
          <p:nvPr/>
        </p:nvSpPr>
        <p:spPr>
          <a:xfrm>
            <a:off x="5415279" y="2108879"/>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nvGrpSpPr>
          <p:cNvPr id="4" name="Group 3">
            <a:extLst>
              <a:ext uri="{FF2B5EF4-FFF2-40B4-BE49-F238E27FC236}">
                <a16:creationId xmlns:a16="http://schemas.microsoft.com/office/drawing/2014/main" id="{ADE12D9B-E9CB-41F9-B252-1186AEF751A7}"/>
              </a:ext>
            </a:extLst>
          </p:cNvPr>
          <p:cNvGrpSpPr/>
          <p:nvPr/>
        </p:nvGrpSpPr>
        <p:grpSpPr>
          <a:xfrm>
            <a:off x="5161119" y="1076744"/>
            <a:ext cx="6261100" cy="1244578"/>
            <a:chOff x="5091746" y="543692"/>
            <a:chExt cx="6261100" cy="1244578"/>
          </a:xfrm>
        </p:grpSpPr>
        <p:sp>
          <p:nvSpPr>
            <p:cNvPr id="6" name="Rectangle: Rounded Corners 5">
              <a:extLst>
                <a:ext uri="{FF2B5EF4-FFF2-40B4-BE49-F238E27FC236}">
                  <a16:creationId xmlns:a16="http://schemas.microsoft.com/office/drawing/2014/main" id="{4A1A4737-9271-4E62-AC6A-FBFF402BC513}"/>
                </a:ext>
              </a:extLst>
            </p:cNvPr>
            <p:cNvSpPr/>
            <p:nvPr/>
          </p:nvSpPr>
          <p:spPr>
            <a:xfrm>
              <a:off x="5091746" y="543692"/>
              <a:ext cx="6261100" cy="1227338"/>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3" name="TextBox 2">
              <a:extLst>
                <a:ext uri="{FF2B5EF4-FFF2-40B4-BE49-F238E27FC236}">
                  <a16:creationId xmlns:a16="http://schemas.microsoft.com/office/drawing/2014/main" id="{510EC824-84FE-4818-9E57-118B51E8992F}"/>
                </a:ext>
              </a:extLst>
            </p:cNvPr>
            <p:cNvSpPr txBox="1"/>
            <p:nvPr/>
          </p:nvSpPr>
          <p:spPr>
            <a:xfrm>
              <a:off x="5222240" y="587941"/>
              <a:ext cx="5810883" cy="1200329"/>
            </a:xfrm>
            <a:prstGeom prst="rect">
              <a:avLst/>
            </a:prstGeom>
            <a:noFill/>
          </p:spPr>
          <p:txBody>
            <a:bodyPr wrap="square" rtlCol="0">
              <a:spAutoFit/>
            </a:bodyPr>
            <a:lstStyle/>
            <a:p>
              <a:r>
                <a:rPr lang="en-US" dirty="0">
                  <a:solidFill>
                    <a:schemeClr val="bg1"/>
                  </a:solidFill>
                </a:rPr>
                <a:t>Don’t want to see yourself? Right-click your video and choose </a:t>
              </a:r>
              <a:r>
                <a:rPr lang="en-US" b="1" dirty="0">
                  <a:solidFill>
                    <a:schemeClr val="bg1"/>
                  </a:solidFill>
                </a:rPr>
                <a:t>Hide Myself</a:t>
              </a:r>
              <a:r>
                <a:rPr lang="en-US" dirty="0">
                  <a:solidFill>
                    <a:schemeClr val="bg1"/>
                  </a:solidFill>
                </a:rPr>
                <a:t>. Restore your image by right-clicking any visible user’s display and choose </a:t>
              </a:r>
              <a:r>
                <a:rPr lang="en-US" b="1" dirty="0">
                  <a:solidFill>
                    <a:schemeClr val="bg1"/>
                  </a:solidFill>
                </a:rPr>
                <a:t>Show Myself.</a:t>
              </a:r>
            </a:p>
          </p:txBody>
        </p:sp>
      </p:grpSp>
      <p:sp>
        <p:nvSpPr>
          <p:cNvPr id="9" name="Rectangle: Rounded Corners 8">
            <a:extLst>
              <a:ext uri="{FF2B5EF4-FFF2-40B4-BE49-F238E27FC236}">
                <a16:creationId xmlns:a16="http://schemas.microsoft.com/office/drawing/2014/main" id="{3057979C-8BE6-4F64-8834-6A45DD3FF3FE}"/>
              </a:ext>
            </a:extLst>
          </p:cNvPr>
          <p:cNvSpPr/>
          <p:nvPr/>
        </p:nvSpPr>
        <p:spPr>
          <a:xfrm>
            <a:off x="5088253" y="2533765"/>
            <a:ext cx="6406833" cy="3912838"/>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r>
              <a:rPr lang="en-US" b="1" dirty="0">
                <a:solidFill>
                  <a:schemeClr val="bg1"/>
                </a:solidFill>
              </a:rPr>
              <a:t>Shared Screen </a:t>
            </a:r>
            <a:r>
              <a:rPr lang="en-US" dirty="0">
                <a:solidFill>
                  <a:schemeClr val="bg1"/>
                </a:solidFill>
              </a:rPr>
              <a:t>enables instructors to present materials (such as PowerPoint) to students in a shared screen on the left while still seeing their students or themselves speaking on the right. How the instructor sees the right screen depends on their viewing preferences (Gallery or Speaker views).</a:t>
            </a:r>
            <a:br>
              <a:rPr lang="en-US" dirty="0">
                <a:solidFill>
                  <a:schemeClr val="bg1"/>
                </a:solidFill>
              </a:rPr>
            </a:br>
            <a:br>
              <a:rPr lang="en-US" dirty="0">
                <a:solidFill>
                  <a:schemeClr val="bg1"/>
                </a:solidFill>
              </a:rPr>
            </a:br>
            <a:r>
              <a:rPr lang="en-US" dirty="0">
                <a:solidFill>
                  <a:schemeClr val="bg1"/>
                </a:solidFill>
              </a:rPr>
              <a:t>When in a meeting and viewing a screen, click on </a:t>
            </a:r>
            <a:r>
              <a:rPr lang="en-US" b="1" dirty="0">
                <a:solidFill>
                  <a:schemeClr val="bg1"/>
                </a:solidFill>
              </a:rPr>
              <a:t>View Options</a:t>
            </a:r>
            <a:r>
              <a:rPr lang="en-US" dirty="0">
                <a:solidFill>
                  <a:schemeClr val="bg1"/>
                </a:solidFill>
              </a:rPr>
              <a:t> and choose </a:t>
            </a:r>
            <a:r>
              <a:rPr lang="en-US" b="1" dirty="0">
                <a:solidFill>
                  <a:schemeClr val="bg1"/>
                </a:solidFill>
              </a:rPr>
              <a:t>Side-by-Side Mode</a:t>
            </a:r>
            <a:r>
              <a:rPr lang="en-US" dirty="0">
                <a:solidFill>
                  <a:schemeClr val="bg1"/>
                </a:solidFill>
              </a:rPr>
              <a:t>. You can slide the </a:t>
            </a:r>
            <a:r>
              <a:rPr lang="en-US" dirty="0" err="1">
                <a:solidFill>
                  <a:schemeClr val="bg1"/>
                </a:solidFill>
              </a:rPr>
              <a:t>separater</a:t>
            </a:r>
            <a:r>
              <a:rPr lang="en-US" dirty="0">
                <a:solidFill>
                  <a:schemeClr val="bg1"/>
                </a:solidFill>
              </a:rPr>
              <a:t> left or right to adjust the view. Click </a:t>
            </a:r>
            <a:r>
              <a:rPr lang="en-US" b="1" dirty="0">
                <a:solidFill>
                  <a:schemeClr val="bg1"/>
                </a:solidFill>
              </a:rPr>
              <a:t>Speaker View</a:t>
            </a:r>
            <a:r>
              <a:rPr lang="en-US" dirty="0">
                <a:solidFill>
                  <a:schemeClr val="bg1"/>
                </a:solidFill>
              </a:rPr>
              <a:t> or </a:t>
            </a:r>
            <a:r>
              <a:rPr lang="en-US" b="1" dirty="0">
                <a:solidFill>
                  <a:schemeClr val="bg1"/>
                </a:solidFill>
              </a:rPr>
              <a:t>Gallery View</a:t>
            </a:r>
            <a:r>
              <a:rPr lang="en-US" dirty="0">
                <a:solidFill>
                  <a:schemeClr val="bg1"/>
                </a:solidFill>
              </a:rPr>
              <a:t> at the top to switch between the two. Click on View Options again to uncheck Side-by-Side mode.</a:t>
            </a:r>
          </a:p>
        </p:txBody>
      </p:sp>
    </p:spTree>
    <p:extLst>
      <p:ext uri="{BB962C8B-B14F-4D97-AF65-F5344CB8AC3E}">
        <p14:creationId xmlns:p14="http://schemas.microsoft.com/office/powerpoint/2010/main" val="911259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680321" y="2063262"/>
            <a:ext cx="3739279" cy="2661052"/>
          </a:xfrm>
        </p:spPr>
        <p:txBody>
          <a:bodyPr>
            <a:normAutofit fontScale="90000"/>
          </a:bodyPr>
          <a:lstStyle/>
          <a:p>
            <a:pPr algn="r"/>
            <a:r>
              <a:rPr lang="en-US" sz="4400" dirty="0">
                <a:solidFill>
                  <a:schemeClr val="bg1"/>
                </a:solidFill>
              </a:rPr>
              <a:t>Zoom Tips</a:t>
            </a:r>
            <a:br>
              <a:rPr lang="en-US" sz="4400" dirty="0">
                <a:solidFill>
                  <a:schemeClr val="bg1"/>
                </a:solidFill>
              </a:rPr>
            </a:br>
            <a:r>
              <a:rPr lang="en-US" sz="4400" dirty="0">
                <a:solidFill>
                  <a:schemeClr val="bg1"/>
                </a:solidFill>
              </a:rPr>
              <a:t>from Harvard </a:t>
            </a:r>
            <a:r>
              <a:rPr lang="en-US" sz="2000" dirty="0">
                <a:hlinkClick r:id="rId2"/>
              </a:rPr>
              <a:t>https://hls.harvard.edu/dept/communications/teaching-remotely-with-zoom-faq-and-instructions/#hlsnav-zoom-screen-views-during-class-sessions</a:t>
            </a:r>
            <a:endParaRPr lang="en-US" sz="2000" dirty="0">
              <a:solidFill>
                <a:schemeClr val="bg1"/>
              </a:solidFill>
            </a:endParaRPr>
          </a:p>
        </p:txBody>
      </p:sp>
      <p:sp>
        <p:nvSpPr>
          <p:cNvPr id="8" name="Freeform: Shape 7">
            <a:extLst>
              <a:ext uri="{FF2B5EF4-FFF2-40B4-BE49-F238E27FC236}">
                <a16:creationId xmlns:a16="http://schemas.microsoft.com/office/drawing/2014/main" id="{4D0976CE-DE51-4950-8289-1F8F8EAAA22C}"/>
              </a:ext>
            </a:extLst>
          </p:cNvPr>
          <p:cNvSpPr/>
          <p:nvPr/>
        </p:nvSpPr>
        <p:spPr>
          <a:xfrm>
            <a:off x="5415279" y="39404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13" name="Freeform: Shape 12">
            <a:extLst>
              <a:ext uri="{FF2B5EF4-FFF2-40B4-BE49-F238E27FC236}">
                <a16:creationId xmlns:a16="http://schemas.microsoft.com/office/drawing/2014/main" id="{84FAABCA-78AE-422B-854B-785898195E1F}"/>
              </a:ext>
            </a:extLst>
          </p:cNvPr>
          <p:cNvSpPr/>
          <p:nvPr/>
        </p:nvSpPr>
        <p:spPr>
          <a:xfrm>
            <a:off x="5415279" y="2108879"/>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9" name="Rectangle: Rounded Corners 8">
            <a:extLst>
              <a:ext uri="{FF2B5EF4-FFF2-40B4-BE49-F238E27FC236}">
                <a16:creationId xmlns:a16="http://schemas.microsoft.com/office/drawing/2014/main" id="{3057979C-8BE6-4F64-8834-6A45DD3FF3FE}"/>
              </a:ext>
            </a:extLst>
          </p:cNvPr>
          <p:cNvSpPr/>
          <p:nvPr/>
        </p:nvSpPr>
        <p:spPr>
          <a:xfrm>
            <a:off x="5104846" y="2111139"/>
            <a:ext cx="6406833" cy="3425158"/>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txBody>
          <a:bodyPr/>
          <a:lstStyle/>
          <a:p>
            <a:pPr fontAlgn="base"/>
            <a:r>
              <a:rPr lang="en-US" b="1" dirty="0">
                <a:solidFill>
                  <a:schemeClr val="bg1"/>
                </a:solidFill>
              </a:rPr>
              <a:t>I only want the students to see me when I am speaking during a Zoom class meeting. How can I do this? </a:t>
            </a:r>
            <a:br>
              <a:rPr lang="en-US" b="1" dirty="0">
                <a:solidFill>
                  <a:schemeClr val="bg1"/>
                </a:solidFill>
              </a:rPr>
            </a:br>
            <a:endParaRPr lang="en-US" b="1" dirty="0">
              <a:solidFill>
                <a:schemeClr val="bg1"/>
              </a:solidFill>
            </a:endParaRPr>
          </a:p>
          <a:p>
            <a:pPr fontAlgn="base"/>
            <a:r>
              <a:rPr lang="en-US" dirty="0">
                <a:solidFill>
                  <a:schemeClr val="bg1"/>
                </a:solidFill>
              </a:rPr>
              <a:t>Use the spotlight video function in Zoom. Spotlight video puts a participant as the primary active speaker for all participants. All participants will only see this speaker as the active speaker. Learn how to </a:t>
            </a:r>
            <a:r>
              <a:rPr lang="en-US" dirty="0">
                <a:solidFill>
                  <a:schemeClr val="bg1"/>
                </a:solidFill>
                <a:hlinkClick r:id="rId3">
                  <a:extLst>
                    <a:ext uri="{A12FA001-AC4F-418D-AE19-62706E023703}">
                      <ahyp:hlinkClr xmlns:ahyp="http://schemas.microsoft.com/office/drawing/2018/hyperlinkcolor" val="tx"/>
                    </a:ext>
                  </a:extLst>
                </a:hlinkClick>
              </a:rPr>
              <a:t>turn on (and off) the Zoom spotlight function</a:t>
            </a:r>
            <a:r>
              <a:rPr lang="en-US" dirty="0">
                <a:solidFill>
                  <a:schemeClr val="bg1"/>
                </a:solidFill>
              </a:rPr>
              <a:t>.</a:t>
            </a:r>
          </a:p>
          <a:p>
            <a:r>
              <a:rPr lang="en-US" dirty="0">
                <a:solidFill>
                  <a:schemeClr val="bg1"/>
                </a:solidFill>
              </a:rPr>
              <a:t>At the top of your screen, hover over the video of the participant you want to spotlight and click </a:t>
            </a:r>
            <a:r>
              <a:rPr lang="en-US" b="1" dirty="0">
                <a:solidFill>
                  <a:schemeClr val="bg1"/>
                </a:solidFill>
              </a:rPr>
              <a:t>...</a:t>
            </a:r>
            <a:endParaRPr lang="en-US" dirty="0">
              <a:solidFill>
                <a:schemeClr val="bg1"/>
              </a:solidFill>
            </a:endParaRPr>
          </a:p>
          <a:p>
            <a:r>
              <a:rPr lang="en-US" dirty="0">
                <a:solidFill>
                  <a:schemeClr val="bg1"/>
                </a:solidFill>
              </a:rPr>
              <a:t>From the menu, choose </a:t>
            </a:r>
            <a:r>
              <a:rPr lang="en-US" b="1" dirty="0">
                <a:solidFill>
                  <a:schemeClr val="bg1"/>
                </a:solidFill>
              </a:rPr>
              <a:t>Spotlight Video</a:t>
            </a:r>
            <a:r>
              <a:rPr lang="en-US" dirty="0">
                <a:solidFill>
                  <a:schemeClr val="bg1"/>
                </a:solidFill>
              </a:rPr>
              <a:t>.</a:t>
            </a:r>
          </a:p>
          <a:p>
            <a:pPr fontAlgn="base"/>
            <a:endParaRPr lang="en-US" dirty="0"/>
          </a:p>
        </p:txBody>
      </p:sp>
    </p:spTree>
    <p:extLst>
      <p:ext uri="{BB962C8B-B14F-4D97-AF65-F5344CB8AC3E}">
        <p14:creationId xmlns:p14="http://schemas.microsoft.com/office/powerpoint/2010/main" val="2220030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B903-381F-47CA-81B6-D82B4C52C9A1}"/>
              </a:ext>
            </a:extLst>
          </p:cNvPr>
          <p:cNvSpPr>
            <a:spLocks noGrp="1"/>
          </p:cNvSpPr>
          <p:nvPr>
            <p:ph type="title"/>
          </p:nvPr>
        </p:nvSpPr>
        <p:spPr/>
        <p:txBody>
          <a:bodyPr>
            <a:normAutofit fontScale="90000"/>
          </a:bodyPr>
          <a:lstStyle/>
          <a:p>
            <a:r>
              <a:rPr lang="en-US" dirty="0"/>
              <a:t>Zoom Shortcuts for Windows </a:t>
            </a:r>
            <a:r>
              <a:rPr lang="en-US" sz="1800" dirty="0"/>
              <a:t>(for Macs refer to link:</a:t>
            </a:r>
            <a:br>
              <a:rPr lang="en-US" dirty="0"/>
            </a:br>
            <a:r>
              <a:rPr lang="en-US" sz="1800" dirty="0">
                <a:hlinkClick r:id="rId2"/>
              </a:rPr>
              <a:t>https://support.zoom.us/hc/en-us/articles/205683899-Hot-Keys-and-Keyboard-Shortcuts-for-Zoom</a:t>
            </a:r>
            <a:r>
              <a:rPr lang="en-US" sz="1800" dirty="0"/>
              <a:t>)</a:t>
            </a:r>
            <a:br>
              <a:rPr lang="en-US" dirty="0"/>
            </a:br>
            <a:r>
              <a:rPr lang="en-US" sz="2200" dirty="0"/>
              <a:t>When you log into zoom, click </a:t>
            </a:r>
            <a:r>
              <a:rPr lang="en-US" sz="2200" u="sng" dirty="0"/>
              <a:t>Settings</a:t>
            </a:r>
            <a:r>
              <a:rPr lang="en-US" sz="2200" dirty="0"/>
              <a:t> and then </a:t>
            </a:r>
            <a:r>
              <a:rPr lang="en-US" sz="2200" u="sng" dirty="0"/>
              <a:t>Shortcuts</a:t>
            </a:r>
            <a:endParaRPr lang="en-US" sz="2200" dirty="0"/>
          </a:p>
        </p:txBody>
      </p:sp>
      <p:sp>
        <p:nvSpPr>
          <p:cNvPr id="7" name="Rectangle: Rounded Corners 6">
            <a:extLst>
              <a:ext uri="{FF2B5EF4-FFF2-40B4-BE49-F238E27FC236}">
                <a16:creationId xmlns:a16="http://schemas.microsoft.com/office/drawing/2014/main" id="{B06DD61C-6598-4146-82CB-CA3930187536}"/>
              </a:ext>
            </a:extLst>
          </p:cNvPr>
          <p:cNvSpPr/>
          <p:nvPr/>
        </p:nvSpPr>
        <p:spPr>
          <a:xfrm>
            <a:off x="298277" y="2062480"/>
            <a:ext cx="5517282" cy="4643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6DBDC1-C8C4-4ABE-8D29-36DFACC74E6C}"/>
              </a:ext>
            </a:extLst>
          </p:cNvPr>
          <p:cNvSpPr>
            <a:spLocks noGrp="1"/>
          </p:cNvSpPr>
          <p:nvPr>
            <p:ph sz="half" idx="2"/>
          </p:nvPr>
        </p:nvSpPr>
        <p:spPr>
          <a:xfrm>
            <a:off x="680319" y="2363144"/>
            <a:ext cx="5314081" cy="3741627"/>
          </a:xfrm>
        </p:spPr>
        <p:txBody>
          <a:bodyPr>
            <a:normAutofit fontScale="25000" lnSpcReduction="20000"/>
          </a:bodyPr>
          <a:lstStyle/>
          <a:p>
            <a:r>
              <a:rPr lang="en-US" sz="6400" b="1" dirty="0">
                <a:solidFill>
                  <a:schemeClr val="bg1"/>
                </a:solidFill>
                <a:effectLst/>
              </a:rPr>
              <a:t>F6</a:t>
            </a:r>
            <a:r>
              <a:rPr lang="en-US" sz="6400" dirty="0">
                <a:solidFill>
                  <a:schemeClr val="bg1"/>
                </a:solidFill>
                <a:effectLst/>
              </a:rPr>
              <a:t>: Navigate among Zoom popup windows.</a:t>
            </a:r>
          </a:p>
          <a:p>
            <a:r>
              <a:rPr lang="en-US" sz="6400" b="1" dirty="0" err="1">
                <a:solidFill>
                  <a:schemeClr val="bg1"/>
                </a:solidFill>
                <a:effectLst/>
              </a:rPr>
              <a:t>Ctrl+Alt+Shift</a:t>
            </a:r>
            <a:r>
              <a:rPr lang="en-US" sz="6400" dirty="0">
                <a:solidFill>
                  <a:schemeClr val="bg1"/>
                </a:solidFill>
                <a:effectLst/>
              </a:rPr>
              <a:t>: Move focus to Zoom's meeting controls</a:t>
            </a:r>
          </a:p>
          <a:p>
            <a:r>
              <a:rPr lang="en-US" sz="6400" b="1" dirty="0" err="1">
                <a:solidFill>
                  <a:schemeClr val="bg1"/>
                </a:solidFill>
                <a:effectLst/>
              </a:rPr>
              <a:t>PageUp</a:t>
            </a:r>
            <a:r>
              <a:rPr lang="en-US" sz="6400" dirty="0">
                <a:solidFill>
                  <a:schemeClr val="bg1"/>
                </a:solidFill>
                <a:effectLst/>
              </a:rPr>
              <a:t>: View previous 25 video stream in gallery view</a:t>
            </a:r>
          </a:p>
          <a:p>
            <a:r>
              <a:rPr lang="en-US" sz="6400" b="1" dirty="0" err="1">
                <a:solidFill>
                  <a:schemeClr val="bg1"/>
                </a:solidFill>
                <a:effectLst/>
              </a:rPr>
              <a:t>PageDown</a:t>
            </a:r>
            <a:r>
              <a:rPr lang="en-US" sz="6400" dirty="0">
                <a:solidFill>
                  <a:schemeClr val="bg1"/>
                </a:solidFill>
                <a:effectLst/>
              </a:rPr>
              <a:t>: View next 25 video stream in gallery view</a:t>
            </a:r>
          </a:p>
          <a:p>
            <a:r>
              <a:rPr lang="en-US" sz="6400" b="1" dirty="0">
                <a:solidFill>
                  <a:schemeClr val="bg1"/>
                </a:solidFill>
                <a:effectLst/>
              </a:rPr>
              <a:t>Alt+F1</a:t>
            </a:r>
            <a:r>
              <a:rPr lang="en-US" sz="6400" dirty="0">
                <a:solidFill>
                  <a:schemeClr val="bg1"/>
                </a:solidFill>
                <a:effectLst/>
              </a:rPr>
              <a:t>: Switch to active speaker view in video meeting</a:t>
            </a:r>
          </a:p>
          <a:p>
            <a:r>
              <a:rPr lang="en-US" sz="6400" b="1" dirty="0">
                <a:solidFill>
                  <a:schemeClr val="bg1"/>
                </a:solidFill>
                <a:effectLst/>
              </a:rPr>
              <a:t>Alt+F2</a:t>
            </a:r>
            <a:r>
              <a:rPr lang="en-US" sz="6400" dirty="0">
                <a:solidFill>
                  <a:schemeClr val="bg1"/>
                </a:solidFill>
                <a:effectLst/>
              </a:rPr>
              <a:t>: Switch to gallery video view in video meeting</a:t>
            </a:r>
          </a:p>
          <a:p>
            <a:r>
              <a:rPr lang="en-US" sz="6400" b="1" dirty="0">
                <a:solidFill>
                  <a:schemeClr val="bg1"/>
                </a:solidFill>
                <a:effectLst/>
              </a:rPr>
              <a:t>Alt+F4</a:t>
            </a:r>
            <a:r>
              <a:rPr lang="en-US" sz="6400" dirty="0">
                <a:solidFill>
                  <a:schemeClr val="bg1"/>
                </a:solidFill>
                <a:effectLst/>
              </a:rPr>
              <a:t>: Close the current window</a:t>
            </a:r>
          </a:p>
          <a:p>
            <a:r>
              <a:rPr lang="en-US" sz="6400" b="1" dirty="0" err="1">
                <a:solidFill>
                  <a:schemeClr val="bg1"/>
                </a:solidFill>
                <a:effectLst/>
              </a:rPr>
              <a:t>Alt+V</a:t>
            </a:r>
            <a:r>
              <a:rPr lang="en-US" sz="6400" dirty="0">
                <a:solidFill>
                  <a:schemeClr val="bg1"/>
                </a:solidFill>
                <a:effectLst/>
              </a:rPr>
              <a:t>: Start/Stop Video</a:t>
            </a:r>
          </a:p>
          <a:p>
            <a:r>
              <a:rPr lang="en-US" sz="6400" b="1" dirty="0" err="1">
                <a:solidFill>
                  <a:schemeClr val="bg1"/>
                </a:solidFill>
                <a:effectLst/>
              </a:rPr>
              <a:t>Alt+A</a:t>
            </a:r>
            <a:r>
              <a:rPr lang="en-US" sz="6400" dirty="0">
                <a:solidFill>
                  <a:schemeClr val="bg1"/>
                </a:solidFill>
                <a:effectLst/>
              </a:rPr>
              <a:t>: Mute/unmute audio</a:t>
            </a:r>
          </a:p>
          <a:p>
            <a:r>
              <a:rPr lang="en-US" sz="6400" b="1" dirty="0" err="1">
                <a:solidFill>
                  <a:schemeClr val="bg1"/>
                </a:solidFill>
                <a:effectLst/>
              </a:rPr>
              <a:t>Alt+M</a:t>
            </a:r>
            <a:r>
              <a:rPr lang="en-US" sz="6400" dirty="0">
                <a:solidFill>
                  <a:schemeClr val="bg1"/>
                </a:solidFill>
                <a:effectLst/>
              </a:rPr>
              <a:t>: Mute/unmute audio for everyone except host </a:t>
            </a:r>
            <a:r>
              <a:rPr lang="en-US" sz="6400" b="1" dirty="0">
                <a:solidFill>
                  <a:schemeClr val="bg1"/>
                </a:solidFill>
                <a:effectLst/>
              </a:rPr>
              <a:t>Note:</a:t>
            </a:r>
            <a:r>
              <a:rPr lang="en-US" sz="6400" dirty="0">
                <a:solidFill>
                  <a:schemeClr val="bg1"/>
                </a:solidFill>
                <a:effectLst/>
              </a:rPr>
              <a:t> For the meeting host only</a:t>
            </a:r>
          </a:p>
          <a:p>
            <a:pPr marL="0" indent="0">
              <a:buNone/>
            </a:pPr>
            <a:endParaRPr lang="en-US" dirty="0"/>
          </a:p>
        </p:txBody>
      </p:sp>
      <p:sp>
        <p:nvSpPr>
          <p:cNvPr id="8" name="Rectangle: Rounded Corners 7">
            <a:extLst>
              <a:ext uri="{FF2B5EF4-FFF2-40B4-BE49-F238E27FC236}">
                <a16:creationId xmlns:a16="http://schemas.microsoft.com/office/drawing/2014/main" id="{153051BD-5BFB-480D-94A8-325895970924}"/>
              </a:ext>
            </a:extLst>
          </p:cNvPr>
          <p:cNvSpPr/>
          <p:nvPr/>
        </p:nvSpPr>
        <p:spPr>
          <a:xfrm>
            <a:off x="6079591" y="2062480"/>
            <a:ext cx="5517282" cy="464312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204605A3-4094-4799-B25F-0B5200AFB482}"/>
              </a:ext>
            </a:extLst>
          </p:cNvPr>
          <p:cNvSpPr>
            <a:spLocks noGrp="1"/>
          </p:cNvSpPr>
          <p:nvPr>
            <p:ph sz="quarter" idx="4"/>
          </p:nvPr>
        </p:nvSpPr>
        <p:spPr>
          <a:xfrm>
            <a:off x="6488203" y="2363144"/>
            <a:ext cx="4700059" cy="2906179"/>
          </a:xfrm>
        </p:spPr>
        <p:txBody>
          <a:bodyPr>
            <a:normAutofit fontScale="25000" lnSpcReduction="20000"/>
          </a:bodyPr>
          <a:lstStyle/>
          <a:p>
            <a:r>
              <a:rPr lang="en-US" sz="6400" b="1" dirty="0" err="1">
                <a:solidFill>
                  <a:schemeClr val="bg1"/>
                </a:solidFill>
                <a:effectLst/>
              </a:rPr>
              <a:t>lt+P</a:t>
            </a:r>
            <a:r>
              <a:rPr lang="en-US" sz="6400" dirty="0">
                <a:solidFill>
                  <a:schemeClr val="bg1"/>
                </a:solidFill>
                <a:effectLst/>
              </a:rPr>
              <a:t>: Pause or resume recording</a:t>
            </a:r>
          </a:p>
          <a:p>
            <a:r>
              <a:rPr lang="en-US" sz="6400" b="1" dirty="0" err="1">
                <a:solidFill>
                  <a:schemeClr val="bg1"/>
                </a:solidFill>
                <a:effectLst/>
              </a:rPr>
              <a:t>Alt+N</a:t>
            </a:r>
            <a:r>
              <a:rPr lang="en-US" sz="6400" dirty="0">
                <a:solidFill>
                  <a:schemeClr val="bg1"/>
                </a:solidFill>
                <a:effectLst/>
              </a:rPr>
              <a:t>: Switch camera</a:t>
            </a:r>
          </a:p>
          <a:p>
            <a:r>
              <a:rPr lang="en-US" sz="6400" b="1" dirty="0" err="1">
                <a:solidFill>
                  <a:schemeClr val="bg1"/>
                </a:solidFill>
                <a:effectLst/>
              </a:rPr>
              <a:t>Alt+F</a:t>
            </a:r>
            <a:r>
              <a:rPr lang="en-US" sz="6400" dirty="0">
                <a:solidFill>
                  <a:schemeClr val="bg1"/>
                </a:solidFill>
                <a:effectLst/>
              </a:rPr>
              <a:t>: Enter or exit full screen</a:t>
            </a:r>
          </a:p>
          <a:p>
            <a:r>
              <a:rPr lang="en-US" sz="6400" b="1" dirty="0" err="1">
                <a:solidFill>
                  <a:schemeClr val="bg1"/>
                </a:solidFill>
                <a:effectLst/>
              </a:rPr>
              <a:t>Alt+H</a:t>
            </a:r>
            <a:r>
              <a:rPr lang="en-US" sz="6400" dirty="0">
                <a:solidFill>
                  <a:schemeClr val="bg1"/>
                </a:solidFill>
                <a:effectLst/>
              </a:rPr>
              <a:t>: Display/hide In-Meeting Chat panel</a:t>
            </a:r>
          </a:p>
          <a:p>
            <a:r>
              <a:rPr lang="en-US" sz="6400" b="1" dirty="0" err="1">
                <a:solidFill>
                  <a:schemeClr val="bg1"/>
                </a:solidFill>
                <a:effectLst/>
              </a:rPr>
              <a:t>Alt+U</a:t>
            </a:r>
            <a:r>
              <a:rPr lang="en-US" sz="6400" dirty="0" err="1">
                <a:solidFill>
                  <a:schemeClr val="bg1"/>
                </a:solidFill>
                <a:effectLst/>
              </a:rPr>
              <a:t>:Display</a:t>
            </a:r>
            <a:r>
              <a:rPr lang="en-US" sz="6400" dirty="0">
                <a:solidFill>
                  <a:schemeClr val="bg1"/>
                </a:solidFill>
                <a:effectLst/>
              </a:rPr>
              <a:t>/hide Participants panel</a:t>
            </a:r>
          </a:p>
          <a:p>
            <a:r>
              <a:rPr lang="en-US" sz="6400" b="1" dirty="0" err="1">
                <a:solidFill>
                  <a:schemeClr val="bg1"/>
                </a:solidFill>
                <a:effectLst/>
              </a:rPr>
              <a:t>Alt+I</a:t>
            </a:r>
            <a:r>
              <a:rPr lang="en-US" sz="6400" dirty="0">
                <a:solidFill>
                  <a:schemeClr val="bg1"/>
                </a:solidFill>
                <a:effectLst/>
              </a:rPr>
              <a:t>: Open Invite window</a:t>
            </a:r>
          </a:p>
          <a:p>
            <a:r>
              <a:rPr lang="en-US" sz="6400" b="1" dirty="0" err="1">
                <a:solidFill>
                  <a:schemeClr val="bg1"/>
                </a:solidFill>
                <a:effectLst/>
              </a:rPr>
              <a:t>Alt+Y</a:t>
            </a:r>
            <a:r>
              <a:rPr lang="en-US" sz="6400" dirty="0">
                <a:solidFill>
                  <a:schemeClr val="bg1"/>
                </a:solidFill>
                <a:effectLst/>
              </a:rPr>
              <a:t>: Raise/lower hand</a:t>
            </a:r>
          </a:p>
          <a:p>
            <a:r>
              <a:rPr lang="en-US" sz="6400" b="1" dirty="0">
                <a:solidFill>
                  <a:schemeClr val="bg1"/>
                </a:solidFill>
                <a:effectLst/>
              </a:rPr>
              <a:t>Ctrl+2</a:t>
            </a:r>
            <a:r>
              <a:rPr lang="en-US" sz="6400" dirty="0">
                <a:solidFill>
                  <a:schemeClr val="bg1"/>
                </a:solidFill>
                <a:effectLst/>
              </a:rPr>
              <a:t>: Read active speaker name</a:t>
            </a:r>
          </a:p>
          <a:p>
            <a:r>
              <a:rPr lang="en-US" sz="6400" b="1" dirty="0" err="1">
                <a:solidFill>
                  <a:schemeClr val="bg1"/>
                </a:solidFill>
                <a:effectLst/>
              </a:rPr>
              <a:t>Alt+Shift+T</a:t>
            </a:r>
            <a:r>
              <a:rPr lang="en-US" sz="6400" dirty="0">
                <a:solidFill>
                  <a:schemeClr val="bg1"/>
                </a:solidFill>
                <a:effectLst/>
              </a:rPr>
              <a:t>: Screenshot</a:t>
            </a:r>
          </a:p>
          <a:p>
            <a:r>
              <a:rPr lang="en-US" sz="6400" b="1" dirty="0">
                <a:solidFill>
                  <a:schemeClr val="bg1"/>
                </a:solidFill>
                <a:effectLst/>
              </a:rPr>
              <a:t>Switch to Portrait/Landscape View</a:t>
            </a:r>
            <a:r>
              <a:rPr lang="en-US" sz="6400" dirty="0">
                <a:solidFill>
                  <a:schemeClr val="bg1"/>
                </a:solidFill>
                <a:effectLst/>
              </a:rPr>
              <a:t>: </a:t>
            </a:r>
            <a:r>
              <a:rPr lang="en-US" sz="6400" dirty="0" err="1">
                <a:solidFill>
                  <a:schemeClr val="bg1"/>
                </a:solidFill>
                <a:effectLst/>
              </a:rPr>
              <a:t>Alt+L</a:t>
            </a:r>
            <a:endParaRPr lang="en-US" sz="6400" dirty="0">
              <a:solidFill>
                <a:schemeClr val="bg1"/>
              </a:solidFill>
              <a:effectLst/>
            </a:endParaRPr>
          </a:p>
          <a:p>
            <a:r>
              <a:rPr lang="en-US" sz="6400" b="1" dirty="0" err="1">
                <a:solidFill>
                  <a:schemeClr val="bg1"/>
                </a:solidFill>
                <a:effectLst/>
              </a:rPr>
              <a:t>Ctrl+W</a:t>
            </a:r>
            <a:r>
              <a:rPr lang="en-US" sz="6400" dirty="0">
                <a:solidFill>
                  <a:schemeClr val="bg1"/>
                </a:solidFill>
                <a:effectLst/>
              </a:rPr>
              <a:t>: Close current chat session</a:t>
            </a:r>
          </a:p>
          <a:p>
            <a:r>
              <a:rPr lang="en-US" sz="6400" b="1" dirty="0" err="1">
                <a:solidFill>
                  <a:schemeClr val="bg1"/>
                </a:solidFill>
                <a:effectLst/>
              </a:rPr>
              <a:t>Ctrl+Up</a:t>
            </a:r>
            <a:r>
              <a:rPr lang="en-US" sz="6400" dirty="0">
                <a:solidFill>
                  <a:schemeClr val="bg1"/>
                </a:solidFill>
                <a:effectLst/>
              </a:rPr>
              <a:t>: Go to previous chat</a:t>
            </a:r>
          </a:p>
          <a:p>
            <a:r>
              <a:rPr lang="en-US" sz="6400" b="1" dirty="0" err="1">
                <a:solidFill>
                  <a:schemeClr val="bg1"/>
                </a:solidFill>
                <a:effectLst/>
              </a:rPr>
              <a:t>Ctrl+Down</a:t>
            </a:r>
            <a:r>
              <a:rPr lang="en-US" sz="6400" dirty="0">
                <a:solidFill>
                  <a:schemeClr val="bg1"/>
                </a:solidFill>
                <a:effectLst/>
              </a:rPr>
              <a:t>: Go to next chat</a:t>
            </a:r>
          </a:p>
          <a:p>
            <a:endParaRPr lang="en-US" dirty="0"/>
          </a:p>
        </p:txBody>
      </p:sp>
    </p:spTree>
    <p:extLst>
      <p:ext uri="{BB962C8B-B14F-4D97-AF65-F5344CB8AC3E}">
        <p14:creationId xmlns:p14="http://schemas.microsoft.com/office/powerpoint/2010/main" val="373443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642" y="1827708"/>
            <a:ext cx="6057401" cy="2340030"/>
          </a:xfrm>
        </p:spPr>
        <p:txBody>
          <a:bodyPr>
            <a:normAutofit/>
          </a:bodyPr>
          <a:lstStyle/>
          <a:p>
            <a:pPr algn="ctr"/>
            <a:r>
              <a:rPr lang="en-US" sz="4000" b="1" dirty="0">
                <a:solidFill>
                  <a:schemeClr val="bg1"/>
                </a:solidFill>
                <a:latin typeface="Arial" panose="020B0604020202020204" pitchFamily="34" charset="0"/>
                <a:cs typeface="Arial" panose="020B0604020202020204" pitchFamily="34" charset="0"/>
              </a:rPr>
              <a:t>The Speaking Center </a:t>
            </a:r>
            <a:br>
              <a:rPr lang="en-US" sz="4000" b="1" dirty="0">
                <a:solidFill>
                  <a:schemeClr val="bg1"/>
                </a:solidFill>
                <a:latin typeface="Arial" panose="020B0604020202020204" pitchFamily="34" charset="0"/>
                <a:cs typeface="Arial" panose="020B0604020202020204" pitchFamily="34" charset="0"/>
              </a:rPr>
            </a:br>
            <a:r>
              <a:rPr lang="en-US" sz="4000" b="1" dirty="0">
                <a:solidFill>
                  <a:schemeClr val="bg1"/>
                </a:solidFill>
                <a:latin typeface="Arial" panose="020B0604020202020204" pitchFamily="34" charset="0"/>
                <a:cs typeface="Arial" panose="020B0604020202020204" pitchFamily="34" charset="0"/>
              </a:rPr>
              <a:t>in 412 EPB</a:t>
            </a:r>
            <a:br>
              <a:rPr lang="en-US" sz="4000" dirty="0">
                <a:solidFill>
                  <a:schemeClr val="bg1"/>
                </a:solidFill>
                <a:latin typeface="Arial" panose="020B06040202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http://speakingcenter.uiowa.edu/</a:t>
            </a:r>
          </a:p>
        </p:txBody>
      </p:sp>
      <p:sp>
        <p:nvSpPr>
          <p:cNvPr id="6" name="Freeform: Shape 5">
            <a:extLst>
              <a:ext uri="{FF2B5EF4-FFF2-40B4-BE49-F238E27FC236}">
                <a16:creationId xmlns:a16="http://schemas.microsoft.com/office/drawing/2014/main" id="{AE0518E2-0D11-40CA-B4E4-7B6942497BBF}"/>
              </a:ext>
            </a:extLst>
          </p:cNvPr>
          <p:cNvSpPr/>
          <p:nvPr/>
        </p:nvSpPr>
        <p:spPr>
          <a:xfrm>
            <a:off x="6776312" y="781330"/>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Online appointments!</a:t>
            </a:r>
          </a:p>
        </p:txBody>
      </p:sp>
      <p:sp>
        <p:nvSpPr>
          <p:cNvPr id="7" name="Freeform: Shape 6">
            <a:extLst>
              <a:ext uri="{FF2B5EF4-FFF2-40B4-BE49-F238E27FC236}">
                <a16:creationId xmlns:a16="http://schemas.microsoft.com/office/drawing/2014/main" id="{5887B383-565E-4D70-9295-70C950476EC8}"/>
              </a:ext>
            </a:extLst>
          </p:cNvPr>
          <p:cNvSpPr/>
          <p:nvPr/>
        </p:nvSpPr>
        <p:spPr>
          <a:xfrm>
            <a:off x="9313282" y="781330"/>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Effective participation in class discussions</a:t>
            </a:r>
          </a:p>
        </p:txBody>
      </p:sp>
      <p:sp>
        <p:nvSpPr>
          <p:cNvPr id="8" name="Freeform: Shape 7">
            <a:extLst>
              <a:ext uri="{FF2B5EF4-FFF2-40B4-BE49-F238E27FC236}">
                <a16:creationId xmlns:a16="http://schemas.microsoft.com/office/drawing/2014/main" id="{817B6F55-A0F3-4932-A701-B99817C04356}"/>
              </a:ext>
            </a:extLst>
          </p:cNvPr>
          <p:cNvSpPr/>
          <p:nvPr/>
        </p:nvSpPr>
        <p:spPr>
          <a:xfrm>
            <a:off x="6776312" y="2175733"/>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Crafting and delivering oral presentations</a:t>
            </a:r>
          </a:p>
        </p:txBody>
      </p:sp>
      <p:sp>
        <p:nvSpPr>
          <p:cNvPr id="9" name="Freeform: Shape 8">
            <a:extLst>
              <a:ext uri="{FF2B5EF4-FFF2-40B4-BE49-F238E27FC236}">
                <a16:creationId xmlns:a16="http://schemas.microsoft.com/office/drawing/2014/main" id="{A7CA620F-C915-4672-9E59-E943F8478CC5}"/>
              </a:ext>
            </a:extLst>
          </p:cNvPr>
          <p:cNvSpPr/>
          <p:nvPr/>
        </p:nvSpPr>
        <p:spPr>
          <a:xfrm>
            <a:off x="9313282" y="2175733"/>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Understanding unfamiliar cultural references</a:t>
            </a:r>
          </a:p>
        </p:txBody>
      </p:sp>
      <p:sp>
        <p:nvSpPr>
          <p:cNvPr id="17" name="Freeform: Shape 16">
            <a:extLst>
              <a:ext uri="{FF2B5EF4-FFF2-40B4-BE49-F238E27FC236}">
                <a16:creationId xmlns:a16="http://schemas.microsoft.com/office/drawing/2014/main" id="{AEB9CCE3-0281-4C1F-8BC8-499CB3D2962C}"/>
              </a:ext>
            </a:extLst>
          </p:cNvPr>
          <p:cNvSpPr/>
          <p:nvPr/>
        </p:nvSpPr>
        <p:spPr>
          <a:xfrm>
            <a:off x="6776312" y="3570137"/>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6">
              <a:hueOff val="0"/>
              <a:satOff val="0"/>
              <a:lumOff val="0"/>
              <a:alphaOff val="0"/>
            </a:schemeClr>
          </a:fillRef>
          <a:effectRef idx="3">
            <a:schemeClr val="accent6">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Interview skills</a:t>
            </a:r>
          </a:p>
        </p:txBody>
      </p:sp>
      <p:sp>
        <p:nvSpPr>
          <p:cNvPr id="19" name="Freeform: Shape 18">
            <a:extLst>
              <a:ext uri="{FF2B5EF4-FFF2-40B4-BE49-F238E27FC236}">
                <a16:creationId xmlns:a16="http://schemas.microsoft.com/office/drawing/2014/main" id="{28293FF4-1578-4B23-96F8-D2157913CD71}"/>
              </a:ext>
            </a:extLst>
          </p:cNvPr>
          <p:cNvSpPr/>
          <p:nvPr/>
        </p:nvSpPr>
        <p:spPr>
          <a:xfrm>
            <a:off x="9313282" y="3570137"/>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Creative performances</a:t>
            </a:r>
          </a:p>
        </p:txBody>
      </p:sp>
      <p:sp>
        <p:nvSpPr>
          <p:cNvPr id="20" name="Freeform: Shape 19">
            <a:extLst>
              <a:ext uri="{FF2B5EF4-FFF2-40B4-BE49-F238E27FC236}">
                <a16:creationId xmlns:a16="http://schemas.microsoft.com/office/drawing/2014/main" id="{B04C9AAE-7630-4F46-8573-D8827AC958FE}"/>
              </a:ext>
            </a:extLst>
          </p:cNvPr>
          <p:cNvSpPr/>
          <p:nvPr/>
        </p:nvSpPr>
        <p:spPr>
          <a:xfrm>
            <a:off x="6776312" y="4964540"/>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Reading comprehension</a:t>
            </a:r>
          </a:p>
        </p:txBody>
      </p:sp>
      <p:sp>
        <p:nvSpPr>
          <p:cNvPr id="21" name="Freeform: Shape 20">
            <a:extLst>
              <a:ext uri="{FF2B5EF4-FFF2-40B4-BE49-F238E27FC236}">
                <a16:creationId xmlns:a16="http://schemas.microsoft.com/office/drawing/2014/main" id="{0101C95A-7E68-4AF7-81EF-0897C8333901}"/>
              </a:ext>
            </a:extLst>
          </p:cNvPr>
          <p:cNvSpPr/>
          <p:nvPr/>
        </p:nvSpPr>
        <p:spPr>
          <a:xfrm>
            <a:off x="9313282" y="4964540"/>
            <a:ext cx="1992004" cy="1195202"/>
          </a:xfrm>
          <a:custGeom>
            <a:avLst/>
            <a:gdLst>
              <a:gd name="connsiteX0" fmla="*/ 0 w 1992004"/>
              <a:gd name="connsiteY0" fmla="*/ 0 h 1195202"/>
              <a:gd name="connsiteX1" fmla="*/ 1992004 w 1992004"/>
              <a:gd name="connsiteY1" fmla="*/ 0 h 1195202"/>
              <a:gd name="connsiteX2" fmla="*/ 1992004 w 1992004"/>
              <a:gd name="connsiteY2" fmla="*/ 1195202 h 1195202"/>
              <a:gd name="connsiteX3" fmla="*/ 0 w 1992004"/>
              <a:gd name="connsiteY3" fmla="*/ 1195202 h 1195202"/>
              <a:gd name="connsiteX4" fmla="*/ 0 w 1992004"/>
              <a:gd name="connsiteY4" fmla="*/ 0 h 119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92004" h="1195202">
                <a:moveTo>
                  <a:pt x="0" y="0"/>
                </a:moveTo>
                <a:lnTo>
                  <a:pt x="1992004" y="0"/>
                </a:lnTo>
                <a:lnTo>
                  <a:pt x="1992004" y="1195202"/>
                </a:lnTo>
                <a:lnTo>
                  <a:pt x="0" y="1195202"/>
                </a:lnTo>
                <a:lnTo>
                  <a:pt x="0" y="0"/>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solidFill>
              </a:rPr>
              <a:t>Speech anxiety </a:t>
            </a:r>
          </a:p>
        </p:txBody>
      </p:sp>
      <p:grpSp>
        <p:nvGrpSpPr>
          <p:cNvPr id="3" name="Group 2">
            <a:extLst>
              <a:ext uri="{FF2B5EF4-FFF2-40B4-BE49-F238E27FC236}">
                <a16:creationId xmlns:a16="http://schemas.microsoft.com/office/drawing/2014/main" id="{16B0D01A-51FF-4DC0-8391-04C08D0090A5}"/>
              </a:ext>
            </a:extLst>
          </p:cNvPr>
          <p:cNvGrpSpPr/>
          <p:nvPr/>
        </p:nvGrpSpPr>
        <p:grpSpPr>
          <a:xfrm>
            <a:off x="150569" y="4004654"/>
            <a:ext cx="6235547" cy="1796706"/>
            <a:chOff x="150569" y="4004654"/>
            <a:chExt cx="6235547" cy="1796706"/>
          </a:xfrm>
        </p:grpSpPr>
        <p:sp>
          <p:nvSpPr>
            <p:cNvPr id="13" name="Rectangle 12">
              <a:extLst>
                <a:ext uri="{FF2B5EF4-FFF2-40B4-BE49-F238E27FC236}">
                  <a16:creationId xmlns:a16="http://schemas.microsoft.com/office/drawing/2014/main" id="{9BE7A2EB-DA6A-43E4-BF23-63798FE1B532}"/>
                </a:ext>
              </a:extLst>
            </p:cNvPr>
            <p:cNvSpPr/>
            <p:nvPr/>
          </p:nvSpPr>
          <p:spPr>
            <a:xfrm>
              <a:off x="150569" y="4004654"/>
              <a:ext cx="6235547" cy="1796706"/>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3">
              <a:schemeClr val="accent5">
                <a:hueOff val="0"/>
                <a:satOff val="0"/>
                <a:lumOff val="0"/>
                <a:alphaOff val="0"/>
              </a:schemeClr>
            </a:effectRef>
            <a:fontRef idx="minor">
              <a:schemeClr val="lt1"/>
            </a:fontRef>
          </p:style>
        </p:sp>
        <p:sp>
          <p:nvSpPr>
            <p:cNvPr id="15" name="TextBox 14">
              <a:extLst>
                <a:ext uri="{FF2B5EF4-FFF2-40B4-BE49-F238E27FC236}">
                  <a16:creationId xmlns:a16="http://schemas.microsoft.com/office/drawing/2014/main" id="{8E9021C3-DA99-4D5D-878B-0AD19B99E2A3}"/>
                </a:ext>
              </a:extLst>
            </p:cNvPr>
            <p:cNvSpPr txBox="1"/>
            <p:nvPr/>
          </p:nvSpPr>
          <p:spPr>
            <a:xfrm>
              <a:off x="150569" y="4074158"/>
              <a:ext cx="6235547" cy="15820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We also work with instructors on: effective instruction </a:t>
              </a:r>
              <a:br>
                <a:rPr lang="en-US" sz="1800" kern="1200" dirty="0">
                  <a:solidFill>
                    <a:schemeClr val="bg1"/>
                  </a:solidFill>
                </a:rPr>
              </a:br>
              <a:r>
                <a:rPr lang="en-US" sz="1800" kern="1200" dirty="0">
                  <a:solidFill>
                    <a:schemeClr val="bg1"/>
                  </a:solidFill>
                </a:rPr>
                <a:t>of international students, crafting clear assignments, fostering effective classroom dynamics, ensuring </a:t>
              </a:r>
              <a:br>
                <a:rPr lang="en-US" sz="1800" kern="1200" dirty="0">
                  <a:solidFill>
                    <a:schemeClr val="bg1"/>
                  </a:solidFill>
                </a:rPr>
              </a:br>
              <a:r>
                <a:rPr lang="en-US" sz="1800" kern="1200" dirty="0">
                  <a:solidFill>
                    <a:schemeClr val="bg1"/>
                  </a:solidFill>
                </a:rPr>
                <a:t>that all students can access their reading </a:t>
              </a:r>
              <a:br>
                <a:rPr lang="en-US" sz="1800" kern="1200" dirty="0">
                  <a:solidFill>
                    <a:schemeClr val="bg1"/>
                  </a:solidFill>
                </a:rPr>
              </a:br>
              <a:r>
                <a:rPr lang="en-US" sz="1800" kern="1200" dirty="0">
                  <a:solidFill>
                    <a:schemeClr val="bg1"/>
                  </a:solidFill>
                </a:rPr>
                <a:t>assignments, going on the job market, and delivering poster and conference presentations.</a:t>
              </a:r>
            </a:p>
          </p:txBody>
        </p:sp>
      </p:grpSp>
    </p:spTree>
    <p:extLst>
      <p:ext uri="{BB962C8B-B14F-4D97-AF65-F5344CB8AC3E}">
        <p14:creationId xmlns:p14="http://schemas.microsoft.com/office/powerpoint/2010/main" val="91726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429B-3F66-4053-8F4B-3828CB6D19BF}"/>
              </a:ext>
            </a:extLst>
          </p:cNvPr>
          <p:cNvSpPr>
            <a:spLocks noGrp="1"/>
          </p:cNvSpPr>
          <p:nvPr>
            <p:ph type="title"/>
          </p:nvPr>
        </p:nvSpPr>
        <p:spPr>
          <a:xfrm>
            <a:off x="680321" y="2063262"/>
            <a:ext cx="3739279" cy="2661052"/>
          </a:xfrm>
        </p:spPr>
        <p:txBody>
          <a:bodyPr>
            <a:normAutofit/>
          </a:bodyPr>
          <a:lstStyle/>
          <a:p>
            <a:pPr algn="r"/>
            <a:r>
              <a:rPr lang="en-US" sz="4400" dirty="0">
                <a:solidFill>
                  <a:schemeClr val="bg1"/>
                </a:solidFill>
              </a:rPr>
              <a:t>Zoom Pet Peeves</a:t>
            </a:r>
          </a:p>
        </p:txBody>
      </p:sp>
      <p:grpSp>
        <p:nvGrpSpPr>
          <p:cNvPr id="3" name="Group 2">
            <a:extLst>
              <a:ext uri="{FF2B5EF4-FFF2-40B4-BE49-F238E27FC236}">
                <a16:creationId xmlns:a16="http://schemas.microsoft.com/office/drawing/2014/main" id="{519A9B91-779B-470C-9CC6-B7FA2A82A132}"/>
              </a:ext>
            </a:extLst>
          </p:cNvPr>
          <p:cNvGrpSpPr/>
          <p:nvPr/>
        </p:nvGrpSpPr>
        <p:grpSpPr>
          <a:xfrm>
            <a:off x="5250579" y="355976"/>
            <a:ext cx="6261100" cy="1209876"/>
            <a:chOff x="5250579" y="355976"/>
            <a:chExt cx="6261100" cy="1209876"/>
          </a:xfrm>
        </p:grpSpPr>
        <p:sp>
          <p:nvSpPr>
            <p:cNvPr id="6" name="Rectangle: Rounded Corners 5">
              <a:extLst>
                <a:ext uri="{FF2B5EF4-FFF2-40B4-BE49-F238E27FC236}">
                  <a16:creationId xmlns:a16="http://schemas.microsoft.com/office/drawing/2014/main" id="{98AD3C2C-FD05-49AF-9CC8-EFD3D885494B}"/>
                </a:ext>
              </a:extLst>
            </p:cNvPr>
            <p:cNvSpPr/>
            <p:nvPr/>
          </p:nvSpPr>
          <p:spPr>
            <a:xfrm>
              <a:off x="5250579" y="392412"/>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A685A830-67F4-47A1-AF6A-407AF6341864}"/>
                </a:ext>
              </a:extLst>
            </p:cNvPr>
            <p:cNvSpPr/>
            <p:nvPr/>
          </p:nvSpPr>
          <p:spPr>
            <a:xfrm>
              <a:off x="5374640" y="355976"/>
              <a:ext cx="604932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The light from a window in the background is so bright it’s hard to see the person’s face.</a:t>
              </a:r>
            </a:p>
          </p:txBody>
        </p:sp>
      </p:grpSp>
      <p:grpSp>
        <p:nvGrpSpPr>
          <p:cNvPr id="4" name="Group 3">
            <a:extLst>
              <a:ext uri="{FF2B5EF4-FFF2-40B4-BE49-F238E27FC236}">
                <a16:creationId xmlns:a16="http://schemas.microsoft.com/office/drawing/2014/main" id="{3AD6D3B0-C219-41DC-93F8-3DAD0C859A69}"/>
              </a:ext>
            </a:extLst>
          </p:cNvPr>
          <p:cNvGrpSpPr/>
          <p:nvPr/>
        </p:nvGrpSpPr>
        <p:grpSpPr>
          <a:xfrm>
            <a:off x="5250579" y="1617973"/>
            <a:ext cx="6261100" cy="1209876"/>
            <a:chOff x="5250579" y="1590646"/>
            <a:chExt cx="6261100" cy="1209876"/>
          </a:xfrm>
        </p:grpSpPr>
        <p:sp>
          <p:nvSpPr>
            <p:cNvPr id="9" name="Rectangle: Rounded Corners 8">
              <a:extLst>
                <a:ext uri="{FF2B5EF4-FFF2-40B4-BE49-F238E27FC236}">
                  <a16:creationId xmlns:a16="http://schemas.microsoft.com/office/drawing/2014/main" id="{E779911C-547C-457D-A0EA-BB1A16A0C980}"/>
                </a:ext>
              </a:extLst>
            </p:cNvPr>
            <p:cNvSpPr/>
            <p:nvPr/>
          </p:nvSpPr>
          <p:spPr>
            <a:xfrm>
              <a:off x="5250579" y="1627082"/>
              <a:ext cx="6261100" cy="1173440"/>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3" name="Freeform: Shape 12">
              <a:extLst>
                <a:ext uri="{FF2B5EF4-FFF2-40B4-BE49-F238E27FC236}">
                  <a16:creationId xmlns:a16="http://schemas.microsoft.com/office/drawing/2014/main" id="{9488F697-75FF-42BB-B6D0-CE030FD16595}"/>
                </a:ext>
              </a:extLst>
            </p:cNvPr>
            <p:cNvSpPr/>
            <p:nvPr/>
          </p:nvSpPr>
          <p:spPr>
            <a:xfrm>
              <a:off x="5374640" y="1590646"/>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a:t>Maintain professionalism</a:t>
              </a:r>
              <a:r>
                <a:rPr lang="en-US"/>
                <a:t>. </a:t>
              </a:r>
              <a:r>
                <a:rPr lang="en-US" dirty="0"/>
                <a:t>In this time of change and uncertainty, I want to see people who look like they have it together.</a:t>
              </a:r>
              <a:endParaRPr lang="en-US" kern="1200" dirty="0"/>
            </a:p>
          </p:txBody>
        </p:sp>
      </p:grpSp>
      <p:grpSp>
        <p:nvGrpSpPr>
          <p:cNvPr id="5" name="Group 4">
            <a:extLst>
              <a:ext uri="{FF2B5EF4-FFF2-40B4-BE49-F238E27FC236}">
                <a16:creationId xmlns:a16="http://schemas.microsoft.com/office/drawing/2014/main" id="{B1BB6070-7EF5-4067-A5D1-73D06D112474}"/>
              </a:ext>
            </a:extLst>
          </p:cNvPr>
          <p:cNvGrpSpPr/>
          <p:nvPr/>
        </p:nvGrpSpPr>
        <p:grpSpPr>
          <a:xfrm>
            <a:off x="5250579" y="2879970"/>
            <a:ext cx="6261100" cy="1209876"/>
            <a:chOff x="5250579" y="2861752"/>
            <a:chExt cx="6261100" cy="1209876"/>
          </a:xfrm>
        </p:grpSpPr>
        <p:sp>
          <p:nvSpPr>
            <p:cNvPr id="15" name="Rectangle: Rounded Corners 14">
              <a:extLst>
                <a:ext uri="{FF2B5EF4-FFF2-40B4-BE49-F238E27FC236}">
                  <a16:creationId xmlns:a16="http://schemas.microsoft.com/office/drawing/2014/main" id="{F7A41C67-BAA5-4917-8831-05ECA9110B36}"/>
                </a:ext>
              </a:extLst>
            </p:cNvPr>
            <p:cNvSpPr/>
            <p:nvPr/>
          </p:nvSpPr>
          <p:spPr>
            <a:xfrm>
              <a:off x="5250579" y="2898188"/>
              <a:ext cx="6261100" cy="117344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EEADA081-EFB2-46FA-9C1F-8662D31D9229}"/>
                </a:ext>
              </a:extLst>
            </p:cNvPr>
            <p:cNvSpPr/>
            <p:nvPr/>
          </p:nvSpPr>
          <p:spPr>
            <a:xfrm>
              <a:off x="5374640" y="2861752"/>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Distracting art in the background. Or the person is distracted by what’s going on in the background.</a:t>
              </a:r>
            </a:p>
          </p:txBody>
        </p:sp>
      </p:grpSp>
      <p:grpSp>
        <p:nvGrpSpPr>
          <p:cNvPr id="10" name="Group 9">
            <a:extLst>
              <a:ext uri="{FF2B5EF4-FFF2-40B4-BE49-F238E27FC236}">
                <a16:creationId xmlns:a16="http://schemas.microsoft.com/office/drawing/2014/main" id="{A6F54E13-4830-488A-BAA0-96CC39A8E8B2}"/>
              </a:ext>
            </a:extLst>
          </p:cNvPr>
          <p:cNvGrpSpPr/>
          <p:nvPr/>
        </p:nvGrpSpPr>
        <p:grpSpPr>
          <a:xfrm>
            <a:off x="5250579" y="4141967"/>
            <a:ext cx="6261100" cy="1173440"/>
            <a:chOff x="5250579" y="4132858"/>
            <a:chExt cx="6261100" cy="1173440"/>
          </a:xfrm>
        </p:grpSpPr>
        <p:sp>
          <p:nvSpPr>
            <p:cNvPr id="20" name="Rectangle: Rounded Corners 19">
              <a:extLst>
                <a:ext uri="{FF2B5EF4-FFF2-40B4-BE49-F238E27FC236}">
                  <a16:creationId xmlns:a16="http://schemas.microsoft.com/office/drawing/2014/main" id="{02939DB8-421F-4CE1-91CF-CE61F313F25B}"/>
                </a:ext>
              </a:extLst>
            </p:cNvPr>
            <p:cNvSpPr/>
            <p:nvPr/>
          </p:nvSpPr>
          <p:spPr>
            <a:xfrm>
              <a:off x="5250579" y="4132858"/>
              <a:ext cx="6261100" cy="1173440"/>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EFE43780-24FE-4603-AD61-876681727CC2}"/>
                </a:ext>
              </a:extLst>
            </p:cNvPr>
            <p:cNvSpPr/>
            <p:nvPr/>
          </p:nvSpPr>
          <p:spPr>
            <a:xfrm>
              <a:off x="5374640" y="4132858"/>
              <a:ext cx="604932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The person looks like she’s working on another computer. I can see everything you are doing! This makes it seem like you’re bored.</a:t>
              </a:r>
            </a:p>
          </p:txBody>
        </p:sp>
      </p:grpSp>
      <p:grpSp>
        <p:nvGrpSpPr>
          <p:cNvPr id="11" name="Group 10">
            <a:extLst>
              <a:ext uri="{FF2B5EF4-FFF2-40B4-BE49-F238E27FC236}">
                <a16:creationId xmlns:a16="http://schemas.microsoft.com/office/drawing/2014/main" id="{ADCD0030-6B55-4B5B-BAC0-8AA7E7EA79EB}"/>
              </a:ext>
            </a:extLst>
          </p:cNvPr>
          <p:cNvGrpSpPr/>
          <p:nvPr/>
        </p:nvGrpSpPr>
        <p:grpSpPr>
          <a:xfrm>
            <a:off x="5250579" y="5367527"/>
            <a:ext cx="6261100" cy="1173440"/>
            <a:chOff x="5250579" y="5367527"/>
            <a:chExt cx="6261100" cy="1173440"/>
          </a:xfrm>
        </p:grpSpPr>
        <p:sp>
          <p:nvSpPr>
            <p:cNvPr id="23" name="Rectangle: Rounded Corners 22">
              <a:extLst>
                <a:ext uri="{FF2B5EF4-FFF2-40B4-BE49-F238E27FC236}">
                  <a16:creationId xmlns:a16="http://schemas.microsoft.com/office/drawing/2014/main" id="{BB54CC73-812A-4F85-AC0B-3FD0F4C3868E}"/>
                </a:ext>
              </a:extLst>
            </p:cNvPr>
            <p:cNvSpPr/>
            <p:nvPr/>
          </p:nvSpPr>
          <p:spPr>
            <a:xfrm>
              <a:off x="5250579" y="5367527"/>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29" name="TextBox 28">
              <a:extLst>
                <a:ext uri="{FF2B5EF4-FFF2-40B4-BE49-F238E27FC236}">
                  <a16:creationId xmlns:a16="http://schemas.microsoft.com/office/drawing/2014/main" id="{70DA63E3-FA58-4362-B935-95FB11DA2EE1}"/>
                </a:ext>
              </a:extLst>
            </p:cNvPr>
            <p:cNvSpPr txBox="1"/>
            <p:nvPr/>
          </p:nvSpPr>
          <p:spPr>
            <a:xfrm>
              <a:off x="5374640" y="5492582"/>
              <a:ext cx="5811520" cy="923330"/>
            </a:xfrm>
            <a:prstGeom prst="rect">
              <a:avLst/>
            </a:prstGeom>
            <a:noFill/>
          </p:spPr>
          <p:txBody>
            <a:bodyPr wrap="square" rtlCol="0">
              <a:spAutoFit/>
            </a:bodyPr>
            <a:lstStyle/>
            <a:p>
              <a:r>
                <a:rPr lang="en-US" dirty="0">
                  <a:solidFill>
                    <a:schemeClr val="bg1"/>
                  </a:solidFill>
                </a:rPr>
                <a:t>When people try to talk over each other, even if they are just agreeing with what’s being said, the sound cuts out for both of you. Use mute!</a:t>
              </a:r>
            </a:p>
          </p:txBody>
        </p:sp>
      </p:grpSp>
    </p:spTree>
    <p:extLst>
      <p:ext uri="{BB962C8B-B14F-4D97-AF65-F5344CB8AC3E}">
        <p14:creationId xmlns:p14="http://schemas.microsoft.com/office/powerpoint/2010/main" val="379633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429B-3F66-4053-8F4B-3828CB6D19BF}"/>
              </a:ext>
            </a:extLst>
          </p:cNvPr>
          <p:cNvSpPr>
            <a:spLocks noGrp="1"/>
          </p:cNvSpPr>
          <p:nvPr>
            <p:ph type="title"/>
          </p:nvPr>
        </p:nvSpPr>
        <p:spPr>
          <a:xfrm>
            <a:off x="680321" y="2063262"/>
            <a:ext cx="3739279" cy="2661052"/>
          </a:xfrm>
        </p:spPr>
        <p:txBody>
          <a:bodyPr>
            <a:normAutofit/>
          </a:bodyPr>
          <a:lstStyle/>
          <a:p>
            <a:pPr algn="r"/>
            <a:r>
              <a:rPr lang="en-US" sz="4400" dirty="0">
                <a:solidFill>
                  <a:schemeClr val="bg1"/>
                </a:solidFill>
              </a:rPr>
              <a:t>Zoom Pet Peeves</a:t>
            </a:r>
          </a:p>
        </p:txBody>
      </p:sp>
      <p:grpSp>
        <p:nvGrpSpPr>
          <p:cNvPr id="17" name="Group 16">
            <a:extLst>
              <a:ext uri="{FF2B5EF4-FFF2-40B4-BE49-F238E27FC236}">
                <a16:creationId xmlns:a16="http://schemas.microsoft.com/office/drawing/2014/main" id="{49EB4272-1859-4D1C-88AA-6B51A6F3E2BC}"/>
              </a:ext>
            </a:extLst>
          </p:cNvPr>
          <p:cNvGrpSpPr/>
          <p:nvPr/>
        </p:nvGrpSpPr>
        <p:grpSpPr>
          <a:xfrm>
            <a:off x="5250579" y="302267"/>
            <a:ext cx="6261100" cy="1173440"/>
            <a:chOff x="5250579" y="302267"/>
            <a:chExt cx="6261100" cy="1173440"/>
          </a:xfrm>
        </p:grpSpPr>
        <p:sp>
          <p:nvSpPr>
            <p:cNvPr id="6" name="Rectangle: Rounded Corners 5">
              <a:extLst>
                <a:ext uri="{FF2B5EF4-FFF2-40B4-BE49-F238E27FC236}">
                  <a16:creationId xmlns:a16="http://schemas.microsoft.com/office/drawing/2014/main" id="{98AD3C2C-FD05-49AF-9CC8-EFD3D885494B}"/>
                </a:ext>
              </a:extLst>
            </p:cNvPr>
            <p:cNvSpPr/>
            <p:nvPr/>
          </p:nvSpPr>
          <p:spPr>
            <a:xfrm>
              <a:off x="5250579" y="302267"/>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A685A830-67F4-47A1-AF6A-407AF6341864}"/>
                </a:ext>
              </a:extLst>
            </p:cNvPr>
            <p:cNvSpPr/>
            <p:nvPr/>
          </p:nvSpPr>
          <p:spPr>
            <a:xfrm>
              <a:off x="5374640" y="302267"/>
              <a:ext cx="604932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When I can only see part of people’s faces, especially if it’s a one-on-one meeting. I get paranoid when I can’t see people’s affect. </a:t>
              </a:r>
              <a:endParaRPr lang="en-US" kern="1200" dirty="0"/>
            </a:p>
          </p:txBody>
        </p:sp>
      </p:grpSp>
      <p:grpSp>
        <p:nvGrpSpPr>
          <p:cNvPr id="18" name="Group 17">
            <a:extLst>
              <a:ext uri="{FF2B5EF4-FFF2-40B4-BE49-F238E27FC236}">
                <a16:creationId xmlns:a16="http://schemas.microsoft.com/office/drawing/2014/main" id="{9B1CF8EF-D157-456E-AF02-1FB03893F0C1}"/>
              </a:ext>
            </a:extLst>
          </p:cNvPr>
          <p:cNvGrpSpPr/>
          <p:nvPr/>
        </p:nvGrpSpPr>
        <p:grpSpPr>
          <a:xfrm>
            <a:off x="5250579" y="1560251"/>
            <a:ext cx="6261100" cy="1209876"/>
            <a:chOff x="5250579" y="1539851"/>
            <a:chExt cx="6261100" cy="1209876"/>
          </a:xfrm>
        </p:grpSpPr>
        <p:grpSp>
          <p:nvGrpSpPr>
            <p:cNvPr id="26" name="Group 25">
              <a:extLst>
                <a:ext uri="{FF2B5EF4-FFF2-40B4-BE49-F238E27FC236}">
                  <a16:creationId xmlns:a16="http://schemas.microsoft.com/office/drawing/2014/main" id="{A22CBB32-EC33-430F-89C8-D5C04FCE6CF7}"/>
                </a:ext>
              </a:extLst>
            </p:cNvPr>
            <p:cNvGrpSpPr/>
            <p:nvPr/>
          </p:nvGrpSpPr>
          <p:grpSpPr>
            <a:xfrm>
              <a:off x="5250579" y="1539851"/>
              <a:ext cx="6261100" cy="1209876"/>
              <a:chOff x="5284787" y="2072443"/>
              <a:chExt cx="6261100" cy="1209876"/>
            </a:xfrm>
          </p:grpSpPr>
          <p:sp>
            <p:nvSpPr>
              <p:cNvPr id="9" name="Rectangle: Rounded Corners 8">
                <a:extLst>
                  <a:ext uri="{FF2B5EF4-FFF2-40B4-BE49-F238E27FC236}">
                    <a16:creationId xmlns:a16="http://schemas.microsoft.com/office/drawing/2014/main" id="{E779911C-547C-457D-A0EA-BB1A16A0C980}"/>
                  </a:ext>
                </a:extLst>
              </p:cNvPr>
              <p:cNvSpPr/>
              <p:nvPr/>
            </p:nvSpPr>
            <p:spPr>
              <a:xfrm>
                <a:off x="5284787" y="2108879"/>
                <a:ext cx="6261100" cy="1173440"/>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3" name="Freeform: Shape 12">
                <a:extLst>
                  <a:ext uri="{FF2B5EF4-FFF2-40B4-BE49-F238E27FC236}">
                    <a16:creationId xmlns:a16="http://schemas.microsoft.com/office/drawing/2014/main" id="{9488F697-75FF-42BB-B6D0-CE030FD16595}"/>
                  </a:ext>
                </a:extLst>
              </p:cNvPr>
              <p:cNvSpPr/>
              <p:nvPr/>
            </p:nvSpPr>
            <p:spPr>
              <a:xfrm>
                <a:off x="5425440" y="2072443"/>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sp>
          <p:nvSpPr>
            <p:cNvPr id="3" name="Rectangle 2">
              <a:extLst>
                <a:ext uri="{FF2B5EF4-FFF2-40B4-BE49-F238E27FC236}">
                  <a16:creationId xmlns:a16="http://schemas.microsoft.com/office/drawing/2014/main" id="{B0A1B538-84C8-418F-8919-89EA35879052}"/>
                </a:ext>
              </a:extLst>
            </p:cNvPr>
            <p:cNvSpPr/>
            <p:nvPr/>
          </p:nvSpPr>
          <p:spPr>
            <a:xfrm>
              <a:off x="5374640" y="1821624"/>
              <a:ext cx="6096000" cy="646331"/>
            </a:xfrm>
            <a:prstGeom prst="rect">
              <a:avLst/>
            </a:prstGeom>
          </p:spPr>
          <p:txBody>
            <a:bodyPr>
              <a:spAutoFit/>
            </a:bodyPr>
            <a:lstStyle/>
            <a:p>
              <a:r>
                <a:rPr lang="en-US" dirty="0">
                  <a:solidFill>
                    <a:srgbClr val="201F1E"/>
                  </a:solidFill>
                </a:rPr>
                <a:t>When I can’t tell if someone is a picture or a live person because they’re so wooden.</a:t>
              </a:r>
              <a:endParaRPr lang="en-US" dirty="0"/>
            </a:p>
          </p:txBody>
        </p:sp>
      </p:grpSp>
      <p:grpSp>
        <p:nvGrpSpPr>
          <p:cNvPr id="21" name="Group 20">
            <a:extLst>
              <a:ext uri="{FF2B5EF4-FFF2-40B4-BE49-F238E27FC236}">
                <a16:creationId xmlns:a16="http://schemas.microsoft.com/office/drawing/2014/main" id="{19A50F12-BF96-43E0-8D5C-F47D58F2EBB7}"/>
              </a:ext>
            </a:extLst>
          </p:cNvPr>
          <p:cNvGrpSpPr/>
          <p:nvPr/>
        </p:nvGrpSpPr>
        <p:grpSpPr>
          <a:xfrm>
            <a:off x="5250579" y="2854671"/>
            <a:ext cx="6261100" cy="926692"/>
            <a:chOff x="5250579" y="2886744"/>
            <a:chExt cx="6261100" cy="926692"/>
          </a:xfrm>
        </p:grpSpPr>
        <p:grpSp>
          <p:nvGrpSpPr>
            <p:cNvPr id="27" name="Group 26">
              <a:extLst>
                <a:ext uri="{FF2B5EF4-FFF2-40B4-BE49-F238E27FC236}">
                  <a16:creationId xmlns:a16="http://schemas.microsoft.com/office/drawing/2014/main" id="{7AD7C313-957E-4107-A532-724BE6A6BC4F}"/>
                </a:ext>
              </a:extLst>
            </p:cNvPr>
            <p:cNvGrpSpPr/>
            <p:nvPr/>
          </p:nvGrpSpPr>
          <p:grpSpPr>
            <a:xfrm>
              <a:off x="5250579" y="2886744"/>
              <a:ext cx="6261100" cy="926692"/>
              <a:chOff x="5284787" y="3539244"/>
              <a:chExt cx="6261100" cy="1209876"/>
            </a:xfrm>
          </p:grpSpPr>
          <p:sp>
            <p:nvSpPr>
              <p:cNvPr id="15" name="Rectangle: Rounded Corners 14">
                <a:extLst>
                  <a:ext uri="{FF2B5EF4-FFF2-40B4-BE49-F238E27FC236}">
                    <a16:creationId xmlns:a16="http://schemas.microsoft.com/office/drawing/2014/main" id="{F7A41C67-BAA5-4917-8831-05ECA9110B36}"/>
                  </a:ext>
                </a:extLst>
              </p:cNvPr>
              <p:cNvSpPr/>
              <p:nvPr/>
            </p:nvSpPr>
            <p:spPr>
              <a:xfrm>
                <a:off x="5284787" y="3575680"/>
                <a:ext cx="6261100" cy="117344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EEADA081-EFB2-46FA-9C1F-8662D31D9229}"/>
                  </a:ext>
                </a:extLst>
              </p:cNvPr>
              <p:cNvSpPr/>
              <p:nvPr/>
            </p:nvSpPr>
            <p:spPr>
              <a:xfrm>
                <a:off x="5425440" y="3539244"/>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sp>
          <p:nvSpPr>
            <p:cNvPr id="4" name="Rectangle 3">
              <a:extLst>
                <a:ext uri="{FF2B5EF4-FFF2-40B4-BE49-F238E27FC236}">
                  <a16:creationId xmlns:a16="http://schemas.microsoft.com/office/drawing/2014/main" id="{75BD7479-E86A-4344-97AD-2D21D2B4FE0D}"/>
                </a:ext>
              </a:extLst>
            </p:cNvPr>
            <p:cNvSpPr/>
            <p:nvPr/>
          </p:nvSpPr>
          <p:spPr>
            <a:xfrm>
              <a:off x="5374640" y="2990489"/>
              <a:ext cx="6096000" cy="646331"/>
            </a:xfrm>
            <a:prstGeom prst="rect">
              <a:avLst/>
            </a:prstGeom>
          </p:spPr>
          <p:txBody>
            <a:bodyPr>
              <a:spAutoFit/>
            </a:bodyPr>
            <a:lstStyle/>
            <a:p>
              <a:r>
                <a:rPr lang="en-US" dirty="0">
                  <a:solidFill>
                    <a:srgbClr val="201F1E"/>
                  </a:solidFill>
                </a:rPr>
                <a:t>When people’s eyes flicker to the side when they hear their phone ding. </a:t>
              </a:r>
              <a:endParaRPr lang="en-US" dirty="0"/>
            </a:p>
          </p:txBody>
        </p:sp>
      </p:grpSp>
      <p:grpSp>
        <p:nvGrpSpPr>
          <p:cNvPr id="34" name="Group 33">
            <a:extLst>
              <a:ext uri="{FF2B5EF4-FFF2-40B4-BE49-F238E27FC236}">
                <a16:creationId xmlns:a16="http://schemas.microsoft.com/office/drawing/2014/main" id="{920AAA11-C601-4E79-98DC-4F19515B2CB9}"/>
              </a:ext>
            </a:extLst>
          </p:cNvPr>
          <p:cNvGrpSpPr/>
          <p:nvPr/>
        </p:nvGrpSpPr>
        <p:grpSpPr>
          <a:xfrm>
            <a:off x="5250579" y="5123890"/>
            <a:ext cx="6261100" cy="1591869"/>
            <a:chOff x="5250579" y="5123891"/>
            <a:chExt cx="6261100" cy="1322894"/>
          </a:xfrm>
        </p:grpSpPr>
        <p:grpSp>
          <p:nvGrpSpPr>
            <p:cNvPr id="30" name="Group 29">
              <a:extLst>
                <a:ext uri="{FF2B5EF4-FFF2-40B4-BE49-F238E27FC236}">
                  <a16:creationId xmlns:a16="http://schemas.microsoft.com/office/drawing/2014/main" id="{7C0F9590-C866-4D66-A247-AC066DFBFAB6}"/>
                </a:ext>
              </a:extLst>
            </p:cNvPr>
            <p:cNvGrpSpPr/>
            <p:nvPr/>
          </p:nvGrpSpPr>
          <p:grpSpPr>
            <a:xfrm>
              <a:off x="5250579" y="5123891"/>
              <a:ext cx="6261100" cy="1173440"/>
              <a:chOff x="5361545" y="5720996"/>
              <a:chExt cx="6261100" cy="1173440"/>
            </a:xfrm>
          </p:grpSpPr>
          <p:sp>
            <p:nvSpPr>
              <p:cNvPr id="23" name="Rectangle: Rounded Corners 22">
                <a:extLst>
                  <a:ext uri="{FF2B5EF4-FFF2-40B4-BE49-F238E27FC236}">
                    <a16:creationId xmlns:a16="http://schemas.microsoft.com/office/drawing/2014/main" id="{BB54CC73-812A-4F85-AC0B-3FD0F4C3868E}"/>
                  </a:ext>
                </a:extLst>
              </p:cNvPr>
              <p:cNvSpPr/>
              <p:nvPr/>
            </p:nvSpPr>
            <p:spPr>
              <a:xfrm>
                <a:off x="5361545" y="5720996"/>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29" name="TextBox 28">
                <a:extLst>
                  <a:ext uri="{FF2B5EF4-FFF2-40B4-BE49-F238E27FC236}">
                    <a16:creationId xmlns:a16="http://schemas.microsoft.com/office/drawing/2014/main" id="{70DA63E3-FA58-4362-B935-95FB11DA2EE1}"/>
                  </a:ext>
                </a:extLst>
              </p:cNvPr>
              <p:cNvSpPr txBox="1"/>
              <p:nvPr/>
            </p:nvSpPr>
            <p:spPr>
              <a:xfrm>
                <a:off x="5516880" y="5938446"/>
                <a:ext cx="5811520" cy="369332"/>
              </a:xfrm>
              <a:prstGeom prst="rect">
                <a:avLst/>
              </a:prstGeom>
              <a:noFill/>
            </p:spPr>
            <p:txBody>
              <a:bodyPr wrap="square" rtlCol="0">
                <a:spAutoFit/>
              </a:bodyPr>
              <a:lstStyle/>
              <a:p>
                <a:endParaRPr lang="en-US" dirty="0">
                  <a:solidFill>
                    <a:schemeClr val="bg1"/>
                  </a:solidFill>
                </a:endParaRPr>
              </a:p>
            </p:txBody>
          </p:sp>
        </p:grpSp>
        <p:sp>
          <p:nvSpPr>
            <p:cNvPr id="5" name="Rectangle 4">
              <a:extLst>
                <a:ext uri="{FF2B5EF4-FFF2-40B4-BE49-F238E27FC236}">
                  <a16:creationId xmlns:a16="http://schemas.microsoft.com/office/drawing/2014/main" id="{A5D3EF63-0507-4DFB-82EE-5F190C3A0E97}"/>
                </a:ext>
              </a:extLst>
            </p:cNvPr>
            <p:cNvSpPr/>
            <p:nvPr/>
          </p:nvSpPr>
          <p:spPr>
            <a:xfrm>
              <a:off x="5374640" y="5246456"/>
              <a:ext cx="6096000" cy="1200329"/>
            </a:xfrm>
            <a:prstGeom prst="rect">
              <a:avLst/>
            </a:prstGeom>
          </p:spPr>
          <p:txBody>
            <a:bodyPr>
              <a:spAutoFit/>
            </a:bodyPr>
            <a:lstStyle/>
            <a:p>
              <a:r>
                <a:rPr lang="en-US" dirty="0">
                  <a:solidFill>
                    <a:schemeClr val="bg1"/>
                  </a:solidFill>
                </a:rPr>
                <a:t>Repetitive physical gestures e.g. playing with hair, tapping fingers. Video yourself so you are aware of your habits and can then control them. They can be distracting and convey discontent.</a:t>
              </a:r>
            </a:p>
          </p:txBody>
        </p:sp>
      </p:grpSp>
      <p:grpSp>
        <p:nvGrpSpPr>
          <p:cNvPr id="24" name="Group 23">
            <a:extLst>
              <a:ext uri="{FF2B5EF4-FFF2-40B4-BE49-F238E27FC236}">
                <a16:creationId xmlns:a16="http://schemas.microsoft.com/office/drawing/2014/main" id="{21E7F40F-8995-428F-B6A4-2F51E5DD287A}"/>
              </a:ext>
            </a:extLst>
          </p:cNvPr>
          <p:cNvGrpSpPr/>
          <p:nvPr/>
        </p:nvGrpSpPr>
        <p:grpSpPr>
          <a:xfrm>
            <a:off x="5250579" y="3865907"/>
            <a:ext cx="6261100" cy="1173440"/>
            <a:chOff x="5250579" y="3841369"/>
            <a:chExt cx="6261100" cy="1173440"/>
          </a:xfrm>
        </p:grpSpPr>
        <p:sp>
          <p:nvSpPr>
            <p:cNvPr id="32" name="Rectangle: Rounded Corners 31">
              <a:extLst>
                <a:ext uri="{FF2B5EF4-FFF2-40B4-BE49-F238E27FC236}">
                  <a16:creationId xmlns:a16="http://schemas.microsoft.com/office/drawing/2014/main" id="{1F9AD7CB-5609-4860-AADE-1DBFDB6EFE32}"/>
                </a:ext>
              </a:extLst>
            </p:cNvPr>
            <p:cNvSpPr/>
            <p:nvPr/>
          </p:nvSpPr>
          <p:spPr>
            <a:xfrm>
              <a:off x="5250579" y="3962314"/>
              <a:ext cx="6261100" cy="1004423"/>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33" name="Freeform: Shape 32">
              <a:extLst>
                <a:ext uri="{FF2B5EF4-FFF2-40B4-BE49-F238E27FC236}">
                  <a16:creationId xmlns:a16="http://schemas.microsoft.com/office/drawing/2014/main" id="{12BE8D48-2C0C-48E2-BB67-D7AA1B3FF8D9}"/>
                </a:ext>
              </a:extLst>
            </p:cNvPr>
            <p:cNvSpPr/>
            <p:nvPr/>
          </p:nvSpPr>
          <p:spPr>
            <a:xfrm>
              <a:off x="5374640" y="3841369"/>
              <a:ext cx="604932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Blurry hands! If you talk with your hands, sit far enough back that we can see your hands fully.</a:t>
              </a:r>
            </a:p>
          </p:txBody>
        </p:sp>
      </p:grpSp>
    </p:spTree>
    <p:extLst>
      <p:ext uri="{BB962C8B-B14F-4D97-AF65-F5344CB8AC3E}">
        <p14:creationId xmlns:p14="http://schemas.microsoft.com/office/powerpoint/2010/main" val="421516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2429B-3F66-4053-8F4B-3828CB6D19BF}"/>
              </a:ext>
            </a:extLst>
          </p:cNvPr>
          <p:cNvSpPr>
            <a:spLocks noGrp="1"/>
          </p:cNvSpPr>
          <p:nvPr>
            <p:ph type="title"/>
          </p:nvPr>
        </p:nvSpPr>
        <p:spPr>
          <a:xfrm>
            <a:off x="680321" y="2063262"/>
            <a:ext cx="3739279" cy="2661052"/>
          </a:xfrm>
        </p:spPr>
        <p:txBody>
          <a:bodyPr>
            <a:normAutofit/>
          </a:bodyPr>
          <a:lstStyle/>
          <a:p>
            <a:pPr algn="r"/>
            <a:r>
              <a:rPr lang="en-US" sz="4400" dirty="0">
                <a:solidFill>
                  <a:schemeClr val="bg1"/>
                </a:solidFill>
              </a:rPr>
              <a:t>Zoom Pet Peeves</a:t>
            </a:r>
          </a:p>
        </p:txBody>
      </p:sp>
      <p:grpSp>
        <p:nvGrpSpPr>
          <p:cNvPr id="10" name="Group 9">
            <a:extLst>
              <a:ext uri="{FF2B5EF4-FFF2-40B4-BE49-F238E27FC236}">
                <a16:creationId xmlns:a16="http://schemas.microsoft.com/office/drawing/2014/main" id="{7EF19240-C66D-4DA2-B430-F47113D4026C}"/>
              </a:ext>
            </a:extLst>
          </p:cNvPr>
          <p:cNvGrpSpPr/>
          <p:nvPr/>
        </p:nvGrpSpPr>
        <p:grpSpPr>
          <a:xfrm>
            <a:off x="5250579" y="778337"/>
            <a:ext cx="6261100" cy="1206281"/>
            <a:chOff x="5226132" y="248559"/>
            <a:chExt cx="6261100" cy="1206281"/>
          </a:xfrm>
        </p:grpSpPr>
        <p:sp>
          <p:nvSpPr>
            <p:cNvPr id="6" name="Rectangle: Rounded Corners 5">
              <a:extLst>
                <a:ext uri="{FF2B5EF4-FFF2-40B4-BE49-F238E27FC236}">
                  <a16:creationId xmlns:a16="http://schemas.microsoft.com/office/drawing/2014/main" id="{98AD3C2C-FD05-49AF-9CC8-EFD3D885494B}"/>
                </a:ext>
              </a:extLst>
            </p:cNvPr>
            <p:cNvSpPr/>
            <p:nvPr/>
          </p:nvSpPr>
          <p:spPr>
            <a:xfrm>
              <a:off x="5226132" y="248559"/>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A685A830-67F4-47A1-AF6A-407AF6341864}"/>
                </a:ext>
              </a:extLst>
            </p:cNvPr>
            <p:cNvSpPr/>
            <p:nvPr/>
          </p:nvSpPr>
          <p:spPr>
            <a:xfrm>
              <a:off x="5344559" y="281400"/>
              <a:ext cx="604932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People who seem to enjoy eating a three-course meal on camera. Keep your coffee near you so you aren’t leaning forward and distorting your image when you reach for the mug.</a:t>
              </a:r>
              <a:endParaRPr lang="en-US" kern="1200" dirty="0"/>
            </a:p>
          </p:txBody>
        </p:sp>
      </p:grpSp>
      <p:grpSp>
        <p:nvGrpSpPr>
          <p:cNvPr id="11" name="Group 10">
            <a:extLst>
              <a:ext uri="{FF2B5EF4-FFF2-40B4-BE49-F238E27FC236}">
                <a16:creationId xmlns:a16="http://schemas.microsoft.com/office/drawing/2014/main" id="{8AE1CBAC-D62E-45A2-937E-EA8EF7086975}"/>
              </a:ext>
            </a:extLst>
          </p:cNvPr>
          <p:cNvGrpSpPr/>
          <p:nvPr/>
        </p:nvGrpSpPr>
        <p:grpSpPr>
          <a:xfrm>
            <a:off x="5250579" y="2076144"/>
            <a:ext cx="6261100" cy="994106"/>
            <a:chOff x="5226132" y="1590646"/>
            <a:chExt cx="6261100" cy="994106"/>
          </a:xfrm>
        </p:grpSpPr>
        <p:grpSp>
          <p:nvGrpSpPr>
            <p:cNvPr id="26" name="Group 25">
              <a:extLst>
                <a:ext uri="{FF2B5EF4-FFF2-40B4-BE49-F238E27FC236}">
                  <a16:creationId xmlns:a16="http://schemas.microsoft.com/office/drawing/2014/main" id="{A22CBB32-EC33-430F-89C8-D5C04FCE6CF7}"/>
                </a:ext>
              </a:extLst>
            </p:cNvPr>
            <p:cNvGrpSpPr/>
            <p:nvPr/>
          </p:nvGrpSpPr>
          <p:grpSpPr>
            <a:xfrm>
              <a:off x="5226132" y="1590646"/>
              <a:ext cx="6261100" cy="994106"/>
              <a:chOff x="5284787" y="2072443"/>
              <a:chExt cx="6261100" cy="1209876"/>
            </a:xfrm>
          </p:grpSpPr>
          <p:sp>
            <p:nvSpPr>
              <p:cNvPr id="9" name="Rectangle: Rounded Corners 8">
                <a:extLst>
                  <a:ext uri="{FF2B5EF4-FFF2-40B4-BE49-F238E27FC236}">
                    <a16:creationId xmlns:a16="http://schemas.microsoft.com/office/drawing/2014/main" id="{E779911C-547C-457D-A0EA-BB1A16A0C980}"/>
                  </a:ext>
                </a:extLst>
              </p:cNvPr>
              <p:cNvSpPr/>
              <p:nvPr/>
            </p:nvSpPr>
            <p:spPr>
              <a:xfrm>
                <a:off x="5284787" y="2108879"/>
                <a:ext cx="6261100" cy="1173440"/>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3" name="Freeform: Shape 12">
                <a:extLst>
                  <a:ext uri="{FF2B5EF4-FFF2-40B4-BE49-F238E27FC236}">
                    <a16:creationId xmlns:a16="http://schemas.microsoft.com/office/drawing/2014/main" id="{9488F697-75FF-42BB-B6D0-CE030FD16595}"/>
                  </a:ext>
                </a:extLst>
              </p:cNvPr>
              <p:cNvSpPr/>
              <p:nvPr/>
            </p:nvSpPr>
            <p:spPr>
              <a:xfrm>
                <a:off x="5425440" y="2072443"/>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sp>
          <p:nvSpPr>
            <p:cNvPr id="3" name="Rectangle 2">
              <a:extLst>
                <a:ext uri="{FF2B5EF4-FFF2-40B4-BE49-F238E27FC236}">
                  <a16:creationId xmlns:a16="http://schemas.microsoft.com/office/drawing/2014/main" id="{B0A1B538-84C8-418F-8919-89EA35879052}"/>
                </a:ext>
              </a:extLst>
            </p:cNvPr>
            <p:cNvSpPr/>
            <p:nvPr/>
          </p:nvSpPr>
          <p:spPr>
            <a:xfrm>
              <a:off x="5344559" y="1764534"/>
              <a:ext cx="6096000" cy="646331"/>
            </a:xfrm>
            <a:prstGeom prst="rect">
              <a:avLst/>
            </a:prstGeom>
          </p:spPr>
          <p:txBody>
            <a:bodyPr>
              <a:spAutoFit/>
            </a:bodyPr>
            <a:lstStyle/>
            <a:p>
              <a:r>
                <a:rPr lang="en-US" dirty="0">
                  <a:solidFill>
                    <a:srgbClr val="201F1E"/>
                  </a:solidFill>
                </a:rPr>
                <a:t>When people groom themselves on camera! Look in a mirror beforehand!</a:t>
              </a:r>
              <a:endParaRPr lang="en-US" dirty="0"/>
            </a:p>
          </p:txBody>
        </p:sp>
      </p:grpSp>
      <p:grpSp>
        <p:nvGrpSpPr>
          <p:cNvPr id="12" name="Group 11">
            <a:extLst>
              <a:ext uri="{FF2B5EF4-FFF2-40B4-BE49-F238E27FC236}">
                <a16:creationId xmlns:a16="http://schemas.microsoft.com/office/drawing/2014/main" id="{E57FDE82-4B1A-4FDD-9976-2D857A0501F6}"/>
              </a:ext>
            </a:extLst>
          </p:cNvPr>
          <p:cNvGrpSpPr/>
          <p:nvPr/>
        </p:nvGrpSpPr>
        <p:grpSpPr>
          <a:xfrm>
            <a:off x="5250579" y="3161776"/>
            <a:ext cx="6261100" cy="1090489"/>
            <a:chOff x="5226132" y="2861751"/>
            <a:chExt cx="6261100" cy="1090489"/>
          </a:xfrm>
        </p:grpSpPr>
        <p:grpSp>
          <p:nvGrpSpPr>
            <p:cNvPr id="27" name="Group 26">
              <a:extLst>
                <a:ext uri="{FF2B5EF4-FFF2-40B4-BE49-F238E27FC236}">
                  <a16:creationId xmlns:a16="http://schemas.microsoft.com/office/drawing/2014/main" id="{7AD7C313-957E-4107-A532-724BE6A6BC4F}"/>
                </a:ext>
              </a:extLst>
            </p:cNvPr>
            <p:cNvGrpSpPr/>
            <p:nvPr/>
          </p:nvGrpSpPr>
          <p:grpSpPr>
            <a:xfrm>
              <a:off x="5226132" y="2861751"/>
              <a:ext cx="6261100" cy="1090489"/>
              <a:chOff x="5284787" y="3539244"/>
              <a:chExt cx="6261100" cy="1209876"/>
            </a:xfrm>
          </p:grpSpPr>
          <p:sp>
            <p:nvSpPr>
              <p:cNvPr id="15" name="Rectangle: Rounded Corners 14">
                <a:extLst>
                  <a:ext uri="{FF2B5EF4-FFF2-40B4-BE49-F238E27FC236}">
                    <a16:creationId xmlns:a16="http://schemas.microsoft.com/office/drawing/2014/main" id="{F7A41C67-BAA5-4917-8831-05ECA9110B36}"/>
                  </a:ext>
                </a:extLst>
              </p:cNvPr>
              <p:cNvSpPr/>
              <p:nvPr/>
            </p:nvSpPr>
            <p:spPr>
              <a:xfrm>
                <a:off x="5284787" y="3575680"/>
                <a:ext cx="6261100" cy="117344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EEADA081-EFB2-46FA-9C1F-8662D31D9229}"/>
                  </a:ext>
                </a:extLst>
              </p:cNvPr>
              <p:cNvSpPr/>
              <p:nvPr/>
            </p:nvSpPr>
            <p:spPr>
              <a:xfrm>
                <a:off x="5425440" y="3539244"/>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sp>
          <p:nvSpPr>
            <p:cNvPr id="4" name="Rectangle 3">
              <a:extLst>
                <a:ext uri="{FF2B5EF4-FFF2-40B4-BE49-F238E27FC236}">
                  <a16:creationId xmlns:a16="http://schemas.microsoft.com/office/drawing/2014/main" id="{75BD7479-E86A-4344-97AD-2D21D2B4FE0D}"/>
                </a:ext>
              </a:extLst>
            </p:cNvPr>
            <p:cNvSpPr/>
            <p:nvPr/>
          </p:nvSpPr>
          <p:spPr>
            <a:xfrm>
              <a:off x="5344559" y="2945330"/>
              <a:ext cx="6096000" cy="923330"/>
            </a:xfrm>
            <a:prstGeom prst="rect">
              <a:avLst/>
            </a:prstGeom>
          </p:spPr>
          <p:txBody>
            <a:bodyPr>
              <a:spAutoFit/>
            </a:bodyPr>
            <a:lstStyle/>
            <a:p>
              <a:r>
                <a:rPr lang="en-US" dirty="0">
                  <a:solidFill>
                    <a:srgbClr val="201F1E"/>
                  </a:solidFill>
                </a:rPr>
                <a:t>When the person sits so far away from their computer that they have to lean way forward to unmute. This makes them look distorted.</a:t>
              </a:r>
              <a:endParaRPr lang="en-US" dirty="0"/>
            </a:p>
          </p:txBody>
        </p:sp>
      </p:grpSp>
      <p:grpSp>
        <p:nvGrpSpPr>
          <p:cNvPr id="14" name="Group 13">
            <a:extLst>
              <a:ext uri="{FF2B5EF4-FFF2-40B4-BE49-F238E27FC236}">
                <a16:creationId xmlns:a16="http://schemas.microsoft.com/office/drawing/2014/main" id="{6279FD2E-BC04-42EE-BD24-98C7B741C118}"/>
              </a:ext>
            </a:extLst>
          </p:cNvPr>
          <p:cNvGrpSpPr/>
          <p:nvPr/>
        </p:nvGrpSpPr>
        <p:grpSpPr>
          <a:xfrm>
            <a:off x="5250579" y="4343791"/>
            <a:ext cx="6261100" cy="1041018"/>
            <a:chOff x="5226132" y="4196398"/>
            <a:chExt cx="6261100" cy="1041018"/>
          </a:xfrm>
        </p:grpSpPr>
        <p:grpSp>
          <p:nvGrpSpPr>
            <p:cNvPr id="30" name="Group 29">
              <a:extLst>
                <a:ext uri="{FF2B5EF4-FFF2-40B4-BE49-F238E27FC236}">
                  <a16:creationId xmlns:a16="http://schemas.microsoft.com/office/drawing/2014/main" id="{7C0F9590-C866-4D66-A247-AC066DFBFAB6}"/>
                </a:ext>
              </a:extLst>
            </p:cNvPr>
            <p:cNvGrpSpPr/>
            <p:nvPr/>
          </p:nvGrpSpPr>
          <p:grpSpPr>
            <a:xfrm>
              <a:off x="5226132" y="4196398"/>
              <a:ext cx="6261100" cy="1041018"/>
              <a:chOff x="5361545" y="5720996"/>
              <a:chExt cx="6261100" cy="1173440"/>
            </a:xfrm>
          </p:grpSpPr>
          <p:sp>
            <p:nvSpPr>
              <p:cNvPr id="23" name="Rectangle: Rounded Corners 22">
                <a:extLst>
                  <a:ext uri="{FF2B5EF4-FFF2-40B4-BE49-F238E27FC236}">
                    <a16:creationId xmlns:a16="http://schemas.microsoft.com/office/drawing/2014/main" id="{BB54CC73-812A-4F85-AC0B-3FD0F4C3868E}"/>
                  </a:ext>
                </a:extLst>
              </p:cNvPr>
              <p:cNvSpPr/>
              <p:nvPr/>
            </p:nvSpPr>
            <p:spPr>
              <a:xfrm>
                <a:off x="5361545" y="5720996"/>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29" name="TextBox 28">
                <a:extLst>
                  <a:ext uri="{FF2B5EF4-FFF2-40B4-BE49-F238E27FC236}">
                    <a16:creationId xmlns:a16="http://schemas.microsoft.com/office/drawing/2014/main" id="{70DA63E3-FA58-4362-B935-95FB11DA2EE1}"/>
                  </a:ext>
                </a:extLst>
              </p:cNvPr>
              <p:cNvSpPr txBox="1"/>
              <p:nvPr/>
            </p:nvSpPr>
            <p:spPr>
              <a:xfrm>
                <a:off x="5516880" y="5938446"/>
                <a:ext cx="5811520" cy="369332"/>
              </a:xfrm>
              <a:prstGeom prst="rect">
                <a:avLst/>
              </a:prstGeom>
              <a:noFill/>
            </p:spPr>
            <p:txBody>
              <a:bodyPr wrap="square" rtlCol="0">
                <a:spAutoFit/>
              </a:bodyPr>
              <a:lstStyle/>
              <a:p>
                <a:endParaRPr lang="en-US" dirty="0">
                  <a:solidFill>
                    <a:schemeClr val="bg1"/>
                  </a:solidFill>
                </a:endParaRPr>
              </a:p>
            </p:txBody>
          </p:sp>
        </p:grpSp>
        <p:sp>
          <p:nvSpPr>
            <p:cNvPr id="7" name="Rectangle 6">
              <a:extLst>
                <a:ext uri="{FF2B5EF4-FFF2-40B4-BE49-F238E27FC236}">
                  <a16:creationId xmlns:a16="http://schemas.microsoft.com/office/drawing/2014/main" id="{31EA2F98-AE10-42D6-A52F-F90C9CE82666}"/>
                </a:ext>
              </a:extLst>
            </p:cNvPr>
            <p:cNvSpPr/>
            <p:nvPr/>
          </p:nvSpPr>
          <p:spPr>
            <a:xfrm>
              <a:off x="5344559" y="4226336"/>
              <a:ext cx="5709126" cy="923330"/>
            </a:xfrm>
            <a:prstGeom prst="rect">
              <a:avLst/>
            </a:prstGeom>
          </p:spPr>
          <p:txBody>
            <a:bodyPr wrap="square">
              <a:spAutoFit/>
            </a:bodyPr>
            <a:lstStyle/>
            <a:p>
              <a:r>
                <a:rPr lang="en-US" dirty="0">
                  <a:solidFill>
                    <a:srgbClr val="201F1E"/>
                  </a:solidFill>
                </a:rPr>
                <a:t>During Q &amp; A sessions: multiple people muting their video and audio so they effectively don’t ask questions and you end up with silence.</a:t>
              </a:r>
              <a:endParaRPr lang="en-US" dirty="0"/>
            </a:p>
          </p:txBody>
        </p:sp>
      </p:grpSp>
      <p:sp>
        <p:nvSpPr>
          <p:cNvPr id="22" name="Freeform: Shape 21">
            <a:extLst>
              <a:ext uri="{FF2B5EF4-FFF2-40B4-BE49-F238E27FC236}">
                <a16:creationId xmlns:a16="http://schemas.microsoft.com/office/drawing/2014/main" id="{92BEA75D-C139-428E-95D3-55E2B1F7819E}"/>
              </a:ext>
            </a:extLst>
          </p:cNvPr>
          <p:cNvSpPr/>
          <p:nvPr/>
        </p:nvSpPr>
        <p:spPr>
          <a:xfrm>
            <a:off x="5391232" y="5344182"/>
            <a:ext cx="6120447" cy="873854"/>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nvGrpSpPr>
          <p:cNvPr id="16" name="Group 15">
            <a:extLst>
              <a:ext uri="{FF2B5EF4-FFF2-40B4-BE49-F238E27FC236}">
                <a16:creationId xmlns:a16="http://schemas.microsoft.com/office/drawing/2014/main" id="{68148BCD-3635-44EB-B346-FE0C64241976}"/>
              </a:ext>
            </a:extLst>
          </p:cNvPr>
          <p:cNvGrpSpPr/>
          <p:nvPr/>
        </p:nvGrpSpPr>
        <p:grpSpPr>
          <a:xfrm>
            <a:off x="5250579" y="5476335"/>
            <a:ext cx="6261100" cy="863622"/>
            <a:chOff x="5226132" y="5354415"/>
            <a:chExt cx="6261100" cy="863622"/>
          </a:xfrm>
        </p:grpSpPr>
        <p:grpSp>
          <p:nvGrpSpPr>
            <p:cNvPr id="24" name="Group 23">
              <a:extLst>
                <a:ext uri="{FF2B5EF4-FFF2-40B4-BE49-F238E27FC236}">
                  <a16:creationId xmlns:a16="http://schemas.microsoft.com/office/drawing/2014/main" id="{B7969BA4-E2AE-46BE-9B0B-CDC9E6C73633}"/>
                </a:ext>
              </a:extLst>
            </p:cNvPr>
            <p:cNvGrpSpPr/>
            <p:nvPr/>
          </p:nvGrpSpPr>
          <p:grpSpPr>
            <a:xfrm>
              <a:off x="5226132" y="5354415"/>
              <a:ext cx="6261100" cy="863622"/>
              <a:chOff x="5284787" y="3539244"/>
              <a:chExt cx="6261100" cy="1209876"/>
            </a:xfrm>
          </p:grpSpPr>
          <p:sp>
            <p:nvSpPr>
              <p:cNvPr id="28" name="Rectangle: Rounded Corners 27">
                <a:extLst>
                  <a:ext uri="{FF2B5EF4-FFF2-40B4-BE49-F238E27FC236}">
                    <a16:creationId xmlns:a16="http://schemas.microsoft.com/office/drawing/2014/main" id="{CA62F518-6D8F-491D-832C-9F96713058B1}"/>
                  </a:ext>
                </a:extLst>
              </p:cNvPr>
              <p:cNvSpPr/>
              <p:nvPr/>
            </p:nvSpPr>
            <p:spPr>
              <a:xfrm>
                <a:off x="5284787" y="3575680"/>
                <a:ext cx="6261100" cy="117344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31" name="Freeform: Shape 30">
                <a:extLst>
                  <a:ext uri="{FF2B5EF4-FFF2-40B4-BE49-F238E27FC236}">
                    <a16:creationId xmlns:a16="http://schemas.microsoft.com/office/drawing/2014/main" id="{A5940695-8C98-4B5F-883F-71A2B475F49E}"/>
                  </a:ext>
                </a:extLst>
              </p:cNvPr>
              <p:cNvSpPr/>
              <p:nvPr/>
            </p:nvSpPr>
            <p:spPr>
              <a:xfrm>
                <a:off x="5425440" y="3539244"/>
                <a:ext cx="612044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kern="1200" dirty="0"/>
              </a:p>
            </p:txBody>
          </p:sp>
        </p:grpSp>
        <p:sp>
          <p:nvSpPr>
            <p:cNvPr id="32" name="Rectangle 31">
              <a:extLst>
                <a:ext uri="{FF2B5EF4-FFF2-40B4-BE49-F238E27FC236}">
                  <a16:creationId xmlns:a16="http://schemas.microsoft.com/office/drawing/2014/main" id="{5E501D88-272B-478F-9022-59232D9D4F78}"/>
                </a:ext>
              </a:extLst>
            </p:cNvPr>
            <p:cNvSpPr/>
            <p:nvPr/>
          </p:nvSpPr>
          <p:spPr>
            <a:xfrm>
              <a:off x="5344559" y="5437993"/>
              <a:ext cx="6096000" cy="646331"/>
            </a:xfrm>
            <a:prstGeom prst="rect">
              <a:avLst/>
            </a:prstGeom>
          </p:spPr>
          <p:txBody>
            <a:bodyPr>
              <a:spAutoFit/>
            </a:bodyPr>
            <a:lstStyle/>
            <a:p>
              <a:r>
                <a:rPr lang="en-US" dirty="0">
                  <a:solidFill>
                    <a:srgbClr val="201F1E"/>
                  </a:solidFill>
                </a:rPr>
                <a:t>Turn off your alerts so we don’t all hear your “pings” when you receive an email. And silence your phones!</a:t>
              </a:r>
              <a:endParaRPr lang="en-US" dirty="0"/>
            </a:p>
          </p:txBody>
        </p:sp>
      </p:grpSp>
    </p:spTree>
    <p:extLst>
      <p:ext uri="{BB962C8B-B14F-4D97-AF65-F5344CB8AC3E}">
        <p14:creationId xmlns:p14="http://schemas.microsoft.com/office/powerpoint/2010/main" val="239154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6097A01F-01B4-4D31-9199-A67B0A65806F}"/>
              </a:ext>
            </a:extLst>
          </p:cNvPr>
          <p:cNvGrpSpPr/>
          <p:nvPr/>
        </p:nvGrpSpPr>
        <p:grpSpPr>
          <a:xfrm>
            <a:off x="5324631" y="1058467"/>
            <a:ext cx="6311898" cy="5090545"/>
            <a:chOff x="5324631" y="1058467"/>
            <a:chExt cx="6311898" cy="5090545"/>
          </a:xfrm>
        </p:grpSpPr>
        <p:grpSp>
          <p:nvGrpSpPr>
            <p:cNvPr id="23" name="Group 22">
              <a:extLst>
                <a:ext uri="{FF2B5EF4-FFF2-40B4-BE49-F238E27FC236}">
                  <a16:creationId xmlns:a16="http://schemas.microsoft.com/office/drawing/2014/main" id="{419E1BBF-093C-4D8B-B8A4-FE3E8F162633}"/>
                </a:ext>
              </a:extLst>
            </p:cNvPr>
            <p:cNvGrpSpPr/>
            <p:nvPr/>
          </p:nvGrpSpPr>
          <p:grpSpPr>
            <a:xfrm>
              <a:off x="5324631" y="1058467"/>
              <a:ext cx="6261100" cy="1173440"/>
              <a:chOff x="5324631" y="704806"/>
              <a:chExt cx="6261100" cy="1173440"/>
            </a:xfrm>
          </p:grpSpPr>
          <p:sp>
            <p:nvSpPr>
              <p:cNvPr id="6" name="Rectangle: Rounded Corners 5">
                <a:extLst>
                  <a:ext uri="{FF2B5EF4-FFF2-40B4-BE49-F238E27FC236}">
                    <a16:creationId xmlns:a16="http://schemas.microsoft.com/office/drawing/2014/main" id="{4A1A4737-9271-4E62-AC6A-FBFF402BC513}"/>
                  </a:ext>
                </a:extLst>
              </p:cNvPr>
              <p:cNvSpPr/>
              <p:nvPr/>
            </p:nvSpPr>
            <p:spPr>
              <a:xfrm>
                <a:off x="5324631" y="704806"/>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4D0976CE-DE51-4950-8289-1F8F8EAAA22C}"/>
                  </a:ext>
                </a:extLst>
              </p:cNvPr>
              <p:cNvSpPr/>
              <p:nvPr/>
            </p:nvSpPr>
            <p:spPr>
              <a:xfrm>
                <a:off x="5435595" y="762602"/>
                <a:ext cx="6079807" cy="108929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Make sure the camera is at eye level. Put your laptop on a stack of books if need be. It gives the illusion that you're making normal eye contact. Too low and people spend the whole talk looking at the inside of your nose.</a:t>
                </a:r>
              </a:p>
            </p:txBody>
          </p:sp>
        </p:grpSp>
        <p:sp>
          <p:nvSpPr>
            <p:cNvPr id="15" name="Rectangle: Rounded Corners 14">
              <a:extLst>
                <a:ext uri="{FF2B5EF4-FFF2-40B4-BE49-F238E27FC236}">
                  <a16:creationId xmlns:a16="http://schemas.microsoft.com/office/drawing/2014/main" id="{74248718-80C7-444A-B68D-4AFF4E23934D}"/>
                </a:ext>
              </a:extLst>
            </p:cNvPr>
            <p:cNvSpPr/>
            <p:nvPr/>
          </p:nvSpPr>
          <p:spPr>
            <a:xfrm>
              <a:off x="5324631" y="3437616"/>
              <a:ext cx="6261100" cy="110555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grpSp>
          <p:nvGrpSpPr>
            <p:cNvPr id="24" name="Group 23">
              <a:extLst>
                <a:ext uri="{FF2B5EF4-FFF2-40B4-BE49-F238E27FC236}">
                  <a16:creationId xmlns:a16="http://schemas.microsoft.com/office/drawing/2014/main" id="{F32371A9-C6D2-4248-A47E-56007509A376}"/>
                </a:ext>
              </a:extLst>
            </p:cNvPr>
            <p:cNvGrpSpPr/>
            <p:nvPr/>
          </p:nvGrpSpPr>
          <p:grpSpPr>
            <a:xfrm>
              <a:off x="5324631" y="4620259"/>
              <a:ext cx="6311898" cy="1528753"/>
              <a:chOff x="5350030" y="4868745"/>
              <a:chExt cx="6311898" cy="1528753"/>
            </a:xfrm>
          </p:grpSpPr>
          <p:sp>
            <p:nvSpPr>
              <p:cNvPr id="20" name="Rectangle: Rounded Corners 19">
                <a:extLst>
                  <a:ext uri="{FF2B5EF4-FFF2-40B4-BE49-F238E27FC236}">
                    <a16:creationId xmlns:a16="http://schemas.microsoft.com/office/drawing/2014/main" id="{4DF7C942-BF2A-470C-B155-45B67D351C90}"/>
                  </a:ext>
                </a:extLst>
              </p:cNvPr>
              <p:cNvSpPr/>
              <p:nvPr/>
            </p:nvSpPr>
            <p:spPr>
              <a:xfrm>
                <a:off x="5350030" y="4868745"/>
                <a:ext cx="6261099" cy="1528753"/>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83AB5BB9-BED0-4549-A628-97C351F591BB}"/>
                  </a:ext>
                </a:extLst>
              </p:cNvPr>
              <p:cNvSpPr/>
              <p:nvPr/>
            </p:nvSpPr>
            <p:spPr>
              <a:xfrm>
                <a:off x="5480521" y="5022160"/>
                <a:ext cx="6181407" cy="124655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Avoid lighting from above because it gives you deep shadows under your eyes. Try lighting that is coming toward you, but not so bright that your forehead and cheeks are reflecting all the light. Use a soft lamp next to you.</a:t>
                </a:r>
              </a:p>
            </p:txBody>
          </p:sp>
        </p:grpSp>
        <p:grpSp>
          <p:nvGrpSpPr>
            <p:cNvPr id="16" name="Group 15">
              <a:extLst>
                <a:ext uri="{FF2B5EF4-FFF2-40B4-BE49-F238E27FC236}">
                  <a16:creationId xmlns:a16="http://schemas.microsoft.com/office/drawing/2014/main" id="{09082011-E5D9-475F-9284-A80B80C369BE}"/>
                </a:ext>
              </a:extLst>
            </p:cNvPr>
            <p:cNvGrpSpPr/>
            <p:nvPr/>
          </p:nvGrpSpPr>
          <p:grpSpPr>
            <a:xfrm>
              <a:off x="5324631" y="2309001"/>
              <a:ext cx="6261099" cy="1051521"/>
              <a:chOff x="5284788" y="1960681"/>
              <a:chExt cx="6261099" cy="1051521"/>
            </a:xfrm>
          </p:grpSpPr>
          <p:sp>
            <p:nvSpPr>
              <p:cNvPr id="9" name="Rectangle: Rounded Corners 8">
                <a:extLst>
                  <a:ext uri="{FF2B5EF4-FFF2-40B4-BE49-F238E27FC236}">
                    <a16:creationId xmlns:a16="http://schemas.microsoft.com/office/drawing/2014/main" id="{3057979C-8BE6-4F64-8834-6A45DD3FF3FE}"/>
                  </a:ext>
                </a:extLst>
              </p:cNvPr>
              <p:cNvSpPr/>
              <p:nvPr/>
            </p:nvSpPr>
            <p:spPr>
              <a:xfrm>
                <a:off x="5284788" y="1960681"/>
                <a:ext cx="6261099" cy="1051521"/>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2" name="TextBox 11">
                <a:extLst>
                  <a:ext uri="{FF2B5EF4-FFF2-40B4-BE49-F238E27FC236}">
                    <a16:creationId xmlns:a16="http://schemas.microsoft.com/office/drawing/2014/main" id="{1D23904A-C57B-44A9-8C79-9D71CC4BAC5A}"/>
                  </a:ext>
                </a:extLst>
              </p:cNvPr>
              <p:cNvSpPr txBox="1"/>
              <p:nvPr/>
            </p:nvSpPr>
            <p:spPr>
              <a:xfrm>
                <a:off x="5400833" y="2116046"/>
                <a:ext cx="6029007" cy="646331"/>
              </a:xfrm>
              <a:prstGeom prst="rect">
                <a:avLst/>
              </a:prstGeom>
              <a:noFill/>
            </p:spPr>
            <p:txBody>
              <a:bodyPr wrap="square" rtlCol="0">
                <a:spAutoFit/>
              </a:bodyPr>
              <a:lstStyle/>
              <a:p>
                <a:r>
                  <a:rPr lang="en-US" dirty="0">
                    <a:solidFill>
                      <a:schemeClr val="bg1"/>
                    </a:solidFill>
                  </a:rPr>
                  <a:t>Look into the camera when talking instead of looking at yourself or everyone else.</a:t>
                </a:r>
              </a:p>
            </p:txBody>
          </p:sp>
        </p:grpSp>
      </p:grpSp>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121920" y="2063262"/>
            <a:ext cx="4297681" cy="2661052"/>
          </a:xfrm>
        </p:spPr>
        <p:txBody>
          <a:bodyPr>
            <a:normAutofit/>
          </a:bodyPr>
          <a:lstStyle/>
          <a:p>
            <a:pPr algn="r"/>
            <a:r>
              <a:rPr lang="en-US" sz="4400" dirty="0">
                <a:solidFill>
                  <a:schemeClr val="bg1"/>
                </a:solidFill>
              </a:rPr>
              <a:t>Zoom Tips: Location Set-Up</a:t>
            </a:r>
          </a:p>
        </p:txBody>
      </p:sp>
      <p:sp>
        <p:nvSpPr>
          <p:cNvPr id="19" name="Freeform: Shape 18">
            <a:extLst>
              <a:ext uri="{FF2B5EF4-FFF2-40B4-BE49-F238E27FC236}">
                <a16:creationId xmlns:a16="http://schemas.microsoft.com/office/drawing/2014/main" id="{A24BC9C2-37A2-4080-8469-1F90C91C085D}"/>
              </a:ext>
            </a:extLst>
          </p:cNvPr>
          <p:cNvSpPr/>
          <p:nvPr/>
        </p:nvSpPr>
        <p:spPr>
          <a:xfrm>
            <a:off x="5440677" y="3389517"/>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Turn on "touch up my appearance" in video settings, which will even out any blotchiness from bad lighting, etc. (the equivalent of putting on stage makeup).</a:t>
            </a:r>
          </a:p>
        </p:txBody>
      </p:sp>
      <p:sp>
        <p:nvSpPr>
          <p:cNvPr id="17" name="Freeform: Shape 16">
            <a:extLst>
              <a:ext uri="{FF2B5EF4-FFF2-40B4-BE49-F238E27FC236}">
                <a16:creationId xmlns:a16="http://schemas.microsoft.com/office/drawing/2014/main" id="{2651AF55-EA04-49B7-8AD9-2B147F66F24F}"/>
              </a:ext>
            </a:extLst>
          </p:cNvPr>
          <p:cNvSpPr/>
          <p:nvPr/>
        </p:nvSpPr>
        <p:spPr>
          <a:xfrm>
            <a:off x="5415279" y="2047161"/>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endParaRPr lang="en-US" sz="2000" kern="1200" dirty="0"/>
          </a:p>
        </p:txBody>
      </p:sp>
    </p:spTree>
    <p:extLst>
      <p:ext uri="{BB962C8B-B14F-4D97-AF65-F5344CB8AC3E}">
        <p14:creationId xmlns:p14="http://schemas.microsoft.com/office/powerpoint/2010/main" val="404661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859957" y="3573158"/>
            <a:ext cx="3739279" cy="1791599"/>
          </a:xfrm>
        </p:spPr>
        <p:txBody>
          <a:bodyPr>
            <a:normAutofit/>
          </a:bodyPr>
          <a:lstStyle/>
          <a:p>
            <a:pPr algn="r"/>
            <a:r>
              <a:rPr lang="en-US" sz="4400" dirty="0">
                <a:solidFill>
                  <a:schemeClr val="bg1"/>
                </a:solidFill>
              </a:rPr>
              <a:t>Etiquette</a:t>
            </a:r>
          </a:p>
        </p:txBody>
      </p:sp>
      <p:sp>
        <p:nvSpPr>
          <p:cNvPr id="19" name="Freeform: Shape 18">
            <a:extLst>
              <a:ext uri="{FF2B5EF4-FFF2-40B4-BE49-F238E27FC236}">
                <a16:creationId xmlns:a16="http://schemas.microsoft.com/office/drawing/2014/main" id="{A24BC9C2-37A2-4080-8469-1F90C91C085D}"/>
              </a:ext>
            </a:extLst>
          </p:cNvPr>
          <p:cNvSpPr/>
          <p:nvPr/>
        </p:nvSpPr>
        <p:spPr>
          <a:xfrm>
            <a:off x="5330272" y="3440009"/>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nvGrpSpPr>
          <p:cNvPr id="26" name="Group 25">
            <a:extLst>
              <a:ext uri="{FF2B5EF4-FFF2-40B4-BE49-F238E27FC236}">
                <a16:creationId xmlns:a16="http://schemas.microsoft.com/office/drawing/2014/main" id="{49C2A594-C48A-4E1F-9654-1518A343BA14}"/>
              </a:ext>
            </a:extLst>
          </p:cNvPr>
          <p:cNvGrpSpPr/>
          <p:nvPr/>
        </p:nvGrpSpPr>
        <p:grpSpPr>
          <a:xfrm>
            <a:off x="5199781" y="5053026"/>
            <a:ext cx="6311898" cy="1490399"/>
            <a:chOff x="5199781" y="4833469"/>
            <a:chExt cx="6311898" cy="1490399"/>
          </a:xfrm>
        </p:grpSpPr>
        <p:grpSp>
          <p:nvGrpSpPr>
            <p:cNvPr id="7" name="Group 6">
              <a:extLst>
                <a:ext uri="{FF2B5EF4-FFF2-40B4-BE49-F238E27FC236}">
                  <a16:creationId xmlns:a16="http://schemas.microsoft.com/office/drawing/2014/main" id="{D1E0DB7F-49C5-41CC-BAEE-13796E42BD42}"/>
                </a:ext>
              </a:extLst>
            </p:cNvPr>
            <p:cNvGrpSpPr/>
            <p:nvPr/>
          </p:nvGrpSpPr>
          <p:grpSpPr>
            <a:xfrm>
              <a:off x="5199781" y="4833469"/>
              <a:ext cx="6311898" cy="1490399"/>
              <a:chOff x="5284788" y="5042480"/>
              <a:chExt cx="6311898" cy="1490399"/>
            </a:xfrm>
          </p:grpSpPr>
          <p:sp>
            <p:nvSpPr>
              <p:cNvPr id="20" name="Rectangle: Rounded Corners 19">
                <a:extLst>
                  <a:ext uri="{FF2B5EF4-FFF2-40B4-BE49-F238E27FC236}">
                    <a16:creationId xmlns:a16="http://schemas.microsoft.com/office/drawing/2014/main" id="{4DF7C942-BF2A-470C-B155-45B67D351C90}"/>
                  </a:ext>
                </a:extLst>
              </p:cNvPr>
              <p:cNvSpPr/>
              <p:nvPr/>
            </p:nvSpPr>
            <p:spPr>
              <a:xfrm>
                <a:off x="5284788" y="5042480"/>
                <a:ext cx="6261099" cy="1490399"/>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83AB5BB9-BED0-4549-A628-97C351F591BB}"/>
                  </a:ext>
                </a:extLst>
              </p:cNvPr>
              <p:cNvSpPr/>
              <p:nvPr/>
            </p:nvSpPr>
            <p:spPr>
              <a:xfrm>
                <a:off x="5415279" y="5164400"/>
                <a:ext cx="6181407" cy="124655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sp>
          <p:nvSpPr>
            <p:cNvPr id="11" name="Rectangle 10">
              <a:extLst>
                <a:ext uri="{FF2B5EF4-FFF2-40B4-BE49-F238E27FC236}">
                  <a16:creationId xmlns:a16="http://schemas.microsoft.com/office/drawing/2014/main" id="{3553D499-4076-485D-AE97-39427DC2A3AF}"/>
                </a:ext>
              </a:extLst>
            </p:cNvPr>
            <p:cNvSpPr/>
            <p:nvPr/>
          </p:nvSpPr>
          <p:spPr>
            <a:xfrm>
              <a:off x="5282330" y="5033903"/>
              <a:ext cx="6096000" cy="1089529"/>
            </a:xfrm>
            <a:prstGeom prst="rect">
              <a:avLst/>
            </a:prstGeom>
          </p:spPr>
          <p:txBody>
            <a:bodyPr>
              <a:spAutoFit/>
            </a:bodyPr>
            <a:lstStyle/>
            <a:p>
              <a:pPr lvl="0" defTabSz="622300">
                <a:lnSpc>
                  <a:spcPct val="90000"/>
                </a:lnSpc>
                <a:spcBef>
                  <a:spcPct val="0"/>
                </a:spcBef>
                <a:spcAft>
                  <a:spcPct val="35000"/>
                </a:spcAft>
              </a:pPr>
              <a:r>
                <a:rPr lang="en-US" dirty="0">
                  <a:solidFill>
                    <a:schemeClr val="bg1"/>
                  </a:solidFill>
                </a:rPr>
                <a:t>Decide upon your troubleshooting etiquette/plan. Have the interviewer’s contact info at the ready. Email/call promptly if you hit snags. You don’t want to look like you were late or didn’t plan ahead. </a:t>
              </a:r>
              <a:endParaRPr lang="en-US" sz="2000" dirty="0">
                <a:solidFill>
                  <a:schemeClr val="bg1"/>
                </a:solidFill>
              </a:endParaRPr>
            </a:p>
          </p:txBody>
        </p:sp>
      </p:grpSp>
      <p:sp>
        <p:nvSpPr>
          <p:cNvPr id="12" name="Rectangle 11">
            <a:extLst>
              <a:ext uri="{FF2B5EF4-FFF2-40B4-BE49-F238E27FC236}">
                <a16:creationId xmlns:a16="http://schemas.microsoft.com/office/drawing/2014/main" id="{7A68CFD7-EAC7-40FF-A363-8E27AFE14E89}"/>
              </a:ext>
            </a:extLst>
          </p:cNvPr>
          <p:cNvSpPr/>
          <p:nvPr/>
        </p:nvSpPr>
        <p:spPr>
          <a:xfrm>
            <a:off x="395841" y="1405258"/>
            <a:ext cx="4203395" cy="1446550"/>
          </a:xfrm>
          <a:prstGeom prst="rect">
            <a:avLst/>
          </a:prstGeom>
        </p:spPr>
        <p:txBody>
          <a:bodyPr wrap="none">
            <a:spAutoFit/>
          </a:bodyPr>
          <a:lstStyle/>
          <a:p>
            <a:pPr algn="r"/>
            <a:br>
              <a:rPr lang="en-US" sz="4400" dirty="0">
                <a:solidFill>
                  <a:schemeClr val="bg1"/>
                </a:solidFill>
              </a:rPr>
            </a:br>
            <a:r>
              <a:rPr lang="en-US" sz="4400" dirty="0">
                <a:solidFill>
                  <a:schemeClr val="bg1"/>
                </a:solidFill>
              </a:rPr>
              <a:t>Location Set-Up</a:t>
            </a:r>
            <a:endParaRPr lang="en-US" sz="4400" dirty="0"/>
          </a:p>
        </p:txBody>
      </p:sp>
      <p:sp>
        <p:nvSpPr>
          <p:cNvPr id="6" name="Rectangle: Rounded Corners 5">
            <a:extLst>
              <a:ext uri="{FF2B5EF4-FFF2-40B4-BE49-F238E27FC236}">
                <a16:creationId xmlns:a16="http://schemas.microsoft.com/office/drawing/2014/main" id="{4A1A4737-9271-4E62-AC6A-FBFF402BC513}"/>
              </a:ext>
            </a:extLst>
          </p:cNvPr>
          <p:cNvSpPr/>
          <p:nvPr/>
        </p:nvSpPr>
        <p:spPr>
          <a:xfrm>
            <a:off x="5188824" y="534131"/>
            <a:ext cx="6261100" cy="1119683"/>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4D0976CE-DE51-4950-8289-1F8F8EAAA22C}"/>
              </a:ext>
            </a:extLst>
          </p:cNvPr>
          <p:cNvSpPr/>
          <p:nvPr/>
        </p:nvSpPr>
        <p:spPr>
          <a:xfrm>
            <a:off x="5319315" y="534131"/>
            <a:ext cx="6079807" cy="1119683"/>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14" name="TextBox 13">
            <a:extLst>
              <a:ext uri="{FF2B5EF4-FFF2-40B4-BE49-F238E27FC236}">
                <a16:creationId xmlns:a16="http://schemas.microsoft.com/office/drawing/2014/main" id="{D86D46C6-941A-4B39-9ADC-C0303A7F9BEA}"/>
              </a:ext>
            </a:extLst>
          </p:cNvPr>
          <p:cNvSpPr txBox="1"/>
          <p:nvPr/>
        </p:nvSpPr>
        <p:spPr>
          <a:xfrm>
            <a:off x="5282330" y="734568"/>
            <a:ext cx="5801360" cy="646331"/>
          </a:xfrm>
          <a:prstGeom prst="rect">
            <a:avLst/>
          </a:prstGeom>
          <a:noFill/>
        </p:spPr>
        <p:txBody>
          <a:bodyPr wrap="square" rtlCol="0">
            <a:spAutoFit/>
          </a:bodyPr>
          <a:lstStyle/>
          <a:p>
            <a:r>
              <a:rPr lang="en-US" dirty="0">
                <a:solidFill>
                  <a:schemeClr val="bg1"/>
                </a:solidFill>
              </a:rPr>
              <a:t>Instead of reaching forward and distorting your image, use shortcuts like </a:t>
            </a:r>
            <a:r>
              <a:rPr lang="en-US" dirty="0" err="1">
                <a:solidFill>
                  <a:schemeClr val="bg1"/>
                </a:solidFill>
              </a:rPr>
              <a:t>Alt+A</a:t>
            </a:r>
            <a:r>
              <a:rPr lang="en-US" dirty="0">
                <a:solidFill>
                  <a:schemeClr val="bg1"/>
                </a:solidFill>
              </a:rPr>
              <a:t> to Mute/unmute audio.</a:t>
            </a:r>
          </a:p>
        </p:txBody>
      </p:sp>
      <p:grpSp>
        <p:nvGrpSpPr>
          <p:cNvPr id="25" name="Group 24">
            <a:extLst>
              <a:ext uri="{FF2B5EF4-FFF2-40B4-BE49-F238E27FC236}">
                <a16:creationId xmlns:a16="http://schemas.microsoft.com/office/drawing/2014/main" id="{7803933C-84C8-4BA7-B712-61B82A15B3DA}"/>
              </a:ext>
            </a:extLst>
          </p:cNvPr>
          <p:cNvGrpSpPr/>
          <p:nvPr/>
        </p:nvGrpSpPr>
        <p:grpSpPr>
          <a:xfrm>
            <a:off x="5199781" y="3993293"/>
            <a:ext cx="6261100" cy="951331"/>
            <a:chOff x="5225181" y="3738431"/>
            <a:chExt cx="6261100" cy="951331"/>
          </a:xfrm>
        </p:grpSpPr>
        <p:sp>
          <p:nvSpPr>
            <p:cNvPr id="15" name="Rectangle: Rounded Corners 14">
              <a:extLst>
                <a:ext uri="{FF2B5EF4-FFF2-40B4-BE49-F238E27FC236}">
                  <a16:creationId xmlns:a16="http://schemas.microsoft.com/office/drawing/2014/main" id="{74248718-80C7-444A-B68D-4AFF4E23934D}"/>
                </a:ext>
              </a:extLst>
            </p:cNvPr>
            <p:cNvSpPr/>
            <p:nvPr/>
          </p:nvSpPr>
          <p:spPr>
            <a:xfrm>
              <a:off x="5225181" y="3738431"/>
              <a:ext cx="6261100" cy="951331"/>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8" name="TextBox 17">
              <a:extLst>
                <a:ext uri="{FF2B5EF4-FFF2-40B4-BE49-F238E27FC236}">
                  <a16:creationId xmlns:a16="http://schemas.microsoft.com/office/drawing/2014/main" id="{C5B62B89-2124-4321-8EE3-36C11CB52763}"/>
                </a:ext>
              </a:extLst>
            </p:cNvPr>
            <p:cNvSpPr txBox="1"/>
            <p:nvPr/>
          </p:nvSpPr>
          <p:spPr>
            <a:xfrm>
              <a:off x="5282330" y="3897281"/>
              <a:ext cx="5947328" cy="646331"/>
            </a:xfrm>
            <a:prstGeom prst="rect">
              <a:avLst/>
            </a:prstGeom>
            <a:noFill/>
          </p:spPr>
          <p:txBody>
            <a:bodyPr wrap="square" rtlCol="0">
              <a:spAutoFit/>
            </a:bodyPr>
            <a:lstStyle/>
            <a:p>
              <a:r>
                <a:rPr lang="en-US" dirty="0">
                  <a:solidFill>
                    <a:schemeClr val="bg1"/>
                  </a:solidFill>
                </a:rPr>
                <a:t>Look into the camera when talking instead of looking at yourself.</a:t>
              </a:r>
            </a:p>
          </p:txBody>
        </p:sp>
      </p:grpSp>
      <p:sp>
        <p:nvSpPr>
          <p:cNvPr id="13" name="Freeform: Shape 12">
            <a:extLst>
              <a:ext uri="{FF2B5EF4-FFF2-40B4-BE49-F238E27FC236}">
                <a16:creationId xmlns:a16="http://schemas.microsoft.com/office/drawing/2014/main" id="{84FAABCA-78AE-422B-854B-785898195E1F}"/>
              </a:ext>
            </a:extLst>
          </p:cNvPr>
          <p:cNvSpPr/>
          <p:nvPr/>
        </p:nvSpPr>
        <p:spPr>
          <a:xfrm>
            <a:off x="5319315" y="1954317"/>
            <a:ext cx="6079807" cy="128054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nvGrpSpPr>
          <p:cNvPr id="28" name="Group 27">
            <a:extLst>
              <a:ext uri="{FF2B5EF4-FFF2-40B4-BE49-F238E27FC236}">
                <a16:creationId xmlns:a16="http://schemas.microsoft.com/office/drawing/2014/main" id="{6959C7E4-6C04-47AB-84E7-0FDA217CE76D}"/>
              </a:ext>
            </a:extLst>
          </p:cNvPr>
          <p:cNvGrpSpPr/>
          <p:nvPr/>
        </p:nvGrpSpPr>
        <p:grpSpPr>
          <a:xfrm>
            <a:off x="5179462" y="1825301"/>
            <a:ext cx="6261099" cy="1490399"/>
            <a:chOff x="5199780" y="1934183"/>
            <a:chExt cx="6261099" cy="1490399"/>
          </a:xfrm>
        </p:grpSpPr>
        <p:sp>
          <p:nvSpPr>
            <p:cNvPr id="9" name="Rectangle: Rounded Corners 8">
              <a:extLst>
                <a:ext uri="{FF2B5EF4-FFF2-40B4-BE49-F238E27FC236}">
                  <a16:creationId xmlns:a16="http://schemas.microsoft.com/office/drawing/2014/main" id="{3057979C-8BE6-4F64-8834-6A45DD3FF3FE}"/>
                </a:ext>
              </a:extLst>
            </p:cNvPr>
            <p:cNvSpPr/>
            <p:nvPr/>
          </p:nvSpPr>
          <p:spPr>
            <a:xfrm>
              <a:off x="5199780" y="1934183"/>
              <a:ext cx="6261099" cy="1490399"/>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23" name="Freeform: Shape 22">
              <a:extLst>
                <a:ext uri="{FF2B5EF4-FFF2-40B4-BE49-F238E27FC236}">
                  <a16:creationId xmlns:a16="http://schemas.microsoft.com/office/drawing/2014/main" id="{936CC3D2-EE1D-4A4E-A30C-B03ED4103908}"/>
                </a:ext>
              </a:extLst>
            </p:cNvPr>
            <p:cNvSpPr/>
            <p:nvPr/>
          </p:nvSpPr>
          <p:spPr>
            <a:xfrm>
              <a:off x="5282330" y="205280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marL="0" lvl="0" indent="0" algn="l" defTabSz="622300">
                <a:lnSpc>
                  <a:spcPct val="90000"/>
                </a:lnSpc>
                <a:spcBef>
                  <a:spcPct val="0"/>
                </a:spcBef>
                <a:spcAft>
                  <a:spcPct val="35000"/>
                </a:spcAft>
                <a:buNone/>
              </a:pPr>
              <a:r>
                <a:rPr lang="en-US" kern="1200" dirty="0"/>
                <a:t>Make sure the background isn't too busy, and isn't the same tone as what you're wearing. You don't want to disappear in the background color, and you (probably) don't want people distracted by what's behind you.</a:t>
              </a:r>
            </a:p>
          </p:txBody>
        </p:sp>
      </p:grpSp>
    </p:spTree>
    <p:extLst>
      <p:ext uri="{BB962C8B-B14F-4D97-AF65-F5344CB8AC3E}">
        <p14:creationId xmlns:p14="http://schemas.microsoft.com/office/powerpoint/2010/main" val="1942671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680321" y="2063262"/>
            <a:ext cx="3739279" cy="2661052"/>
          </a:xfrm>
        </p:spPr>
        <p:txBody>
          <a:bodyPr>
            <a:normAutofit/>
          </a:bodyPr>
          <a:lstStyle/>
          <a:p>
            <a:pPr algn="r"/>
            <a:r>
              <a:rPr lang="en-US" sz="4400" dirty="0">
                <a:solidFill>
                  <a:schemeClr val="bg1"/>
                </a:solidFill>
              </a:rPr>
              <a:t>Zoom Tips: Etiquette</a:t>
            </a:r>
          </a:p>
        </p:txBody>
      </p:sp>
      <p:grpSp>
        <p:nvGrpSpPr>
          <p:cNvPr id="10" name="Group 9">
            <a:extLst>
              <a:ext uri="{FF2B5EF4-FFF2-40B4-BE49-F238E27FC236}">
                <a16:creationId xmlns:a16="http://schemas.microsoft.com/office/drawing/2014/main" id="{17E6337D-5AFB-49C9-A147-3D8F68C17300}"/>
              </a:ext>
            </a:extLst>
          </p:cNvPr>
          <p:cNvGrpSpPr/>
          <p:nvPr/>
        </p:nvGrpSpPr>
        <p:grpSpPr>
          <a:xfrm>
            <a:off x="5284788" y="743142"/>
            <a:ext cx="6311898" cy="5789737"/>
            <a:chOff x="5284788" y="743142"/>
            <a:chExt cx="6311898" cy="5789737"/>
          </a:xfrm>
        </p:grpSpPr>
        <p:grpSp>
          <p:nvGrpSpPr>
            <p:cNvPr id="3" name="Group 2">
              <a:extLst>
                <a:ext uri="{FF2B5EF4-FFF2-40B4-BE49-F238E27FC236}">
                  <a16:creationId xmlns:a16="http://schemas.microsoft.com/office/drawing/2014/main" id="{53FAA77C-152E-4547-94FF-4829EEDBECF3}"/>
                </a:ext>
              </a:extLst>
            </p:cNvPr>
            <p:cNvGrpSpPr/>
            <p:nvPr/>
          </p:nvGrpSpPr>
          <p:grpSpPr>
            <a:xfrm>
              <a:off x="5284788" y="743142"/>
              <a:ext cx="6261100" cy="1173440"/>
              <a:chOff x="5284788" y="394040"/>
              <a:chExt cx="6261100" cy="1173440"/>
            </a:xfrm>
          </p:grpSpPr>
          <p:sp>
            <p:nvSpPr>
              <p:cNvPr id="6" name="Rectangle: Rounded Corners 5">
                <a:extLst>
                  <a:ext uri="{FF2B5EF4-FFF2-40B4-BE49-F238E27FC236}">
                    <a16:creationId xmlns:a16="http://schemas.microsoft.com/office/drawing/2014/main" id="{4A1A4737-9271-4E62-AC6A-FBFF402BC513}"/>
                  </a:ext>
                </a:extLst>
              </p:cNvPr>
              <p:cNvSpPr/>
              <p:nvPr/>
            </p:nvSpPr>
            <p:spPr>
              <a:xfrm>
                <a:off x="5284788" y="394040"/>
                <a:ext cx="6261100" cy="1173440"/>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8" name="Freeform: Shape 7">
                <a:extLst>
                  <a:ext uri="{FF2B5EF4-FFF2-40B4-BE49-F238E27FC236}">
                    <a16:creationId xmlns:a16="http://schemas.microsoft.com/office/drawing/2014/main" id="{4D0976CE-DE51-4950-8289-1F8F8EAAA22C}"/>
                  </a:ext>
                </a:extLst>
              </p:cNvPr>
              <p:cNvSpPr/>
              <p:nvPr/>
            </p:nvSpPr>
            <p:spPr>
              <a:xfrm>
                <a:off x="5415279" y="39404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An itinerary/agenda is helpful. The sense of purpose makes it feel more professional/purposeful.</a:t>
                </a:r>
                <a:endParaRPr lang="en-US" sz="2000" kern="1200" dirty="0"/>
              </a:p>
            </p:txBody>
          </p:sp>
        </p:grpSp>
        <p:grpSp>
          <p:nvGrpSpPr>
            <p:cNvPr id="4" name="Group 3">
              <a:extLst>
                <a:ext uri="{FF2B5EF4-FFF2-40B4-BE49-F238E27FC236}">
                  <a16:creationId xmlns:a16="http://schemas.microsoft.com/office/drawing/2014/main" id="{CEE9CD34-2A49-4498-AD3E-0BC4784E531E}"/>
                </a:ext>
              </a:extLst>
            </p:cNvPr>
            <p:cNvGrpSpPr/>
            <p:nvPr/>
          </p:nvGrpSpPr>
          <p:grpSpPr>
            <a:xfrm>
              <a:off x="5284788" y="2063262"/>
              <a:ext cx="6261099" cy="1365738"/>
              <a:chOff x="5284788" y="2063262"/>
              <a:chExt cx="6261099" cy="1365738"/>
            </a:xfrm>
          </p:grpSpPr>
          <p:sp>
            <p:nvSpPr>
              <p:cNvPr id="9" name="Rectangle: Rounded Corners 8">
                <a:extLst>
                  <a:ext uri="{FF2B5EF4-FFF2-40B4-BE49-F238E27FC236}">
                    <a16:creationId xmlns:a16="http://schemas.microsoft.com/office/drawing/2014/main" id="{3057979C-8BE6-4F64-8834-6A45DD3FF3FE}"/>
                  </a:ext>
                </a:extLst>
              </p:cNvPr>
              <p:cNvSpPr/>
              <p:nvPr/>
            </p:nvSpPr>
            <p:spPr>
              <a:xfrm>
                <a:off x="5284788" y="2063262"/>
                <a:ext cx="6261099" cy="1365738"/>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3" name="Freeform: Shape 12">
                <a:extLst>
                  <a:ext uri="{FF2B5EF4-FFF2-40B4-BE49-F238E27FC236}">
                    <a16:creationId xmlns:a16="http://schemas.microsoft.com/office/drawing/2014/main" id="{84FAABCA-78AE-422B-854B-785898195E1F}"/>
                  </a:ext>
                </a:extLst>
              </p:cNvPr>
              <p:cNvSpPr/>
              <p:nvPr/>
            </p:nvSpPr>
            <p:spPr>
              <a:xfrm>
                <a:off x="5415279" y="2159411"/>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Ask permission to record (whether within Zoom or not). The etiquette of people’s personal boundaries/privacy seems to be lost in some settings.</a:t>
                </a:r>
                <a:endParaRPr lang="en-US" sz="2000" kern="1200" dirty="0"/>
              </a:p>
            </p:txBody>
          </p:sp>
        </p:grpSp>
        <p:grpSp>
          <p:nvGrpSpPr>
            <p:cNvPr id="5" name="Group 4">
              <a:extLst>
                <a:ext uri="{FF2B5EF4-FFF2-40B4-BE49-F238E27FC236}">
                  <a16:creationId xmlns:a16="http://schemas.microsoft.com/office/drawing/2014/main" id="{4DE5E0AB-5C8A-4C7E-AB25-082B921EE17B}"/>
                </a:ext>
              </a:extLst>
            </p:cNvPr>
            <p:cNvGrpSpPr/>
            <p:nvPr/>
          </p:nvGrpSpPr>
          <p:grpSpPr>
            <a:xfrm>
              <a:off x="5284788" y="3575680"/>
              <a:ext cx="6261100" cy="1320120"/>
              <a:chOff x="5284788" y="3575680"/>
              <a:chExt cx="6261100" cy="1320120"/>
            </a:xfrm>
          </p:grpSpPr>
          <p:sp>
            <p:nvSpPr>
              <p:cNvPr id="15" name="Rectangle: Rounded Corners 14">
                <a:extLst>
                  <a:ext uri="{FF2B5EF4-FFF2-40B4-BE49-F238E27FC236}">
                    <a16:creationId xmlns:a16="http://schemas.microsoft.com/office/drawing/2014/main" id="{74248718-80C7-444A-B68D-4AFF4E23934D}"/>
                  </a:ext>
                </a:extLst>
              </p:cNvPr>
              <p:cNvSpPr/>
              <p:nvPr/>
            </p:nvSpPr>
            <p:spPr>
              <a:xfrm>
                <a:off x="5284788" y="3575680"/>
                <a:ext cx="6261100" cy="132012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A24BC9C2-37A2-4080-8469-1F90C91C085D}"/>
                  </a:ext>
                </a:extLst>
              </p:cNvPr>
              <p:cNvSpPr/>
              <p:nvPr/>
            </p:nvSpPr>
            <p:spPr>
              <a:xfrm>
                <a:off x="5415279" y="364902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The chat feature is super useful (maybe some hosts would like to set guidelines around how/when it’s used, though. You can enable/disable it.) And you can capture the chat and send it to participants later.</a:t>
                </a:r>
                <a:endParaRPr lang="en-US" sz="2000" kern="1200" dirty="0"/>
              </a:p>
            </p:txBody>
          </p:sp>
        </p:grpSp>
        <p:grpSp>
          <p:nvGrpSpPr>
            <p:cNvPr id="7" name="Group 6">
              <a:extLst>
                <a:ext uri="{FF2B5EF4-FFF2-40B4-BE49-F238E27FC236}">
                  <a16:creationId xmlns:a16="http://schemas.microsoft.com/office/drawing/2014/main" id="{D1E0DB7F-49C5-41CC-BAEE-13796E42BD42}"/>
                </a:ext>
              </a:extLst>
            </p:cNvPr>
            <p:cNvGrpSpPr/>
            <p:nvPr/>
          </p:nvGrpSpPr>
          <p:grpSpPr>
            <a:xfrm>
              <a:off x="5284788" y="5042480"/>
              <a:ext cx="6311898" cy="1490399"/>
              <a:chOff x="5284788" y="5042480"/>
              <a:chExt cx="6311898" cy="1490399"/>
            </a:xfrm>
          </p:grpSpPr>
          <p:sp>
            <p:nvSpPr>
              <p:cNvPr id="20" name="Rectangle: Rounded Corners 19">
                <a:extLst>
                  <a:ext uri="{FF2B5EF4-FFF2-40B4-BE49-F238E27FC236}">
                    <a16:creationId xmlns:a16="http://schemas.microsoft.com/office/drawing/2014/main" id="{4DF7C942-BF2A-470C-B155-45B67D351C90}"/>
                  </a:ext>
                </a:extLst>
              </p:cNvPr>
              <p:cNvSpPr/>
              <p:nvPr/>
            </p:nvSpPr>
            <p:spPr>
              <a:xfrm>
                <a:off x="5284788" y="5042480"/>
                <a:ext cx="6261099" cy="1490399"/>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83AB5BB9-BED0-4549-A628-97C351F591BB}"/>
                  </a:ext>
                </a:extLst>
              </p:cNvPr>
              <p:cNvSpPr/>
              <p:nvPr/>
            </p:nvSpPr>
            <p:spPr>
              <a:xfrm>
                <a:off x="5415279" y="5164400"/>
                <a:ext cx="6181407" cy="124655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These interviews are still professional, even if they’re in a private space. I always think that it’s best to consciously manage how much of your personal life shows. What do you want people to remember: your ideas or your fabulous paint color?</a:t>
                </a:r>
                <a:endParaRPr lang="en-US" sz="2000" kern="1200" dirty="0"/>
              </a:p>
            </p:txBody>
          </p:sp>
        </p:grpSp>
      </p:grpSp>
    </p:spTree>
    <p:extLst>
      <p:ext uri="{BB962C8B-B14F-4D97-AF65-F5344CB8AC3E}">
        <p14:creationId xmlns:p14="http://schemas.microsoft.com/office/powerpoint/2010/main" val="218205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540A7-4322-46D5-A2D9-5A966DE72BFA}"/>
              </a:ext>
            </a:extLst>
          </p:cNvPr>
          <p:cNvSpPr>
            <a:spLocks noGrp="1"/>
          </p:cNvSpPr>
          <p:nvPr>
            <p:ph type="title"/>
          </p:nvPr>
        </p:nvSpPr>
        <p:spPr>
          <a:xfrm>
            <a:off x="111761" y="2073668"/>
            <a:ext cx="4632960" cy="2661052"/>
          </a:xfrm>
        </p:spPr>
        <p:txBody>
          <a:bodyPr>
            <a:normAutofit/>
          </a:bodyPr>
          <a:lstStyle/>
          <a:p>
            <a:pPr algn="r"/>
            <a:r>
              <a:rPr lang="en-US" sz="4400" dirty="0">
                <a:solidFill>
                  <a:schemeClr val="bg1"/>
                </a:solidFill>
              </a:rPr>
              <a:t>Zoom Tips: Physical Presence</a:t>
            </a:r>
          </a:p>
        </p:txBody>
      </p:sp>
      <p:sp>
        <p:nvSpPr>
          <p:cNvPr id="8" name="Freeform: Shape 7">
            <a:extLst>
              <a:ext uri="{FF2B5EF4-FFF2-40B4-BE49-F238E27FC236}">
                <a16:creationId xmlns:a16="http://schemas.microsoft.com/office/drawing/2014/main" id="{4D0976CE-DE51-4950-8289-1F8F8EAAA22C}"/>
              </a:ext>
            </a:extLst>
          </p:cNvPr>
          <p:cNvSpPr/>
          <p:nvPr/>
        </p:nvSpPr>
        <p:spPr>
          <a:xfrm>
            <a:off x="5415279" y="394040"/>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sp>
        <p:nvSpPr>
          <p:cNvPr id="13" name="Freeform: Shape 12">
            <a:extLst>
              <a:ext uri="{FF2B5EF4-FFF2-40B4-BE49-F238E27FC236}">
                <a16:creationId xmlns:a16="http://schemas.microsoft.com/office/drawing/2014/main" id="{84FAABCA-78AE-422B-854B-785898195E1F}"/>
              </a:ext>
            </a:extLst>
          </p:cNvPr>
          <p:cNvSpPr/>
          <p:nvPr/>
        </p:nvSpPr>
        <p:spPr>
          <a:xfrm>
            <a:off x="5415279" y="2108879"/>
            <a:ext cx="6079807"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nvGrpSpPr>
          <p:cNvPr id="18" name="Group 17">
            <a:extLst>
              <a:ext uri="{FF2B5EF4-FFF2-40B4-BE49-F238E27FC236}">
                <a16:creationId xmlns:a16="http://schemas.microsoft.com/office/drawing/2014/main" id="{418E8D2B-E9AC-42DB-95EF-54A8A5C41497}"/>
              </a:ext>
            </a:extLst>
          </p:cNvPr>
          <p:cNvGrpSpPr/>
          <p:nvPr/>
        </p:nvGrpSpPr>
        <p:grpSpPr>
          <a:xfrm>
            <a:off x="5284787" y="4998000"/>
            <a:ext cx="6346886" cy="1511436"/>
            <a:chOff x="5284787" y="5254748"/>
            <a:chExt cx="6346886" cy="1511436"/>
          </a:xfrm>
        </p:grpSpPr>
        <p:sp>
          <p:nvSpPr>
            <p:cNvPr id="20" name="Rectangle: Rounded Corners 19">
              <a:extLst>
                <a:ext uri="{FF2B5EF4-FFF2-40B4-BE49-F238E27FC236}">
                  <a16:creationId xmlns:a16="http://schemas.microsoft.com/office/drawing/2014/main" id="{4DF7C942-BF2A-470C-B155-45B67D351C90}"/>
                </a:ext>
              </a:extLst>
            </p:cNvPr>
            <p:cNvSpPr/>
            <p:nvPr/>
          </p:nvSpPr>
          <p:spPr>
            <a:xfrm>
              <a:off x="5284787" y="5254748"/>
              <a:ext cx="6261099" cy="1511436"/>
            </a:xfrm>
            <a:prstGeom prst="roundRect">
              <a:avLst>
                <a:gd name="adj" fmla="val 10000"/>
              </a:avLst>
            </a:prstGeom>
          </p:spPr>
          <p:style>
            <a:lnRef idx="0">
              <a:schemeClr val="lt1">
                <a:alpha val="0"/>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p:style>
        </p:sp>
        <p:sp>
          <p:nvSpPr>
            <p:cNvPr id="22" name="Freeform: Shape 21">
              <a:extLst>
                <a:ext uri="{FF2B5EF4-FFF2-40B4-BE49-F238E27FC236}">
                  <a16:creationId xmlns:a16="http://schemas.microsoft.com/office/drawing/2014/main" id="{83AB5BB9-BED0-4549-A628-97C351F591BB}"/>
                </a:ext>
              </a:extLst>
            </p:cNvPr>
            <p:cNvSpPr/>
            <p:nvPr/>
          </p:nvSpPr>
          <p:spPr>
            <a:xfrm>
              <a:off x="5415276" y="5396320"/>
              <a:ext cx="6216397" cy="1214329"/>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r>
                <a:rPr lang="en-US" dirty="0"/>
                <a:t>Test your equipment! Do a test call with a buddy, especially if you’re going to use a headset. Ask them to tell you about your volume, the clarity of your mic, if background noise is picked up, etc. Audio devices sometimes create feedback. </a:t>
              </a:r>
              <a:endParaRPr lang="en-US" sz="2000" kern="1200" dirty="0"/>
            </a:p>
          </p:txBody>
        </p:sp>
      </p:grpSp>
      <p:grpSp>
        <p:nvGrpSpPr>
          <p:cNvPr id="5" name="Group 4">
            <a:extLst>
              <a:ext uri="{FF2B5EF4-FFF2-40B4-BE49-F238E27FC236}">
                <a16:creationId xmlns:a16="http://schemas.microsoft.com/office/drawing/2014/main" id="{3465CC72-7E7F-4317-A78A-AE5CEBBDE02B}"/>
              </a:ext>
            </a:extLst>
          </p:cNvPr>
          <p:cNvGrpSpPr/>
          <p:nvPr/>
        </p:nvGrpSpPr>
        <p:grpSpPr>
          <a:xfrm>
            <a:off x="5284787" y="785343"/>
            <a:ext cx="6261100" cy="1477328"/>
            <a:chOff x="5284788" y="61887"/>
            <a:chExt cx="6261100" cy="1477328"/>
          </a:xfrm>
        </p:grpSpPr>
        <p:sp>
          <p:nvSpPr>
            <p:cNvPr id="6" name="Rectangle: Rounded Corners 5">
              <a:extLst>
                <a:ext uri="{FF2B5EF4-FFF2-40B4-BE49-F238E27FC236}">
                  <a16:creationId xmlns:a16="http://schemas.microsoft.com/office/drawing/2014/main" id="{4A1A4737-9271-4E62-AC6A-FBFF402BC513}"/>
                </a:ext>
              </a:extLst>
            </p:cNvPr>
            <p:cNvSpPr/>
            <p:nvPr/>
          </p:nvSpPr>
          <p:spPr>
            <a:xfrm>
              <a:off x="5284788" y="61887"/>
              <a:ext cx="6261100" cy="1477328"/>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3" name="TextBox 2">
              <a:extLst>
                <a:ext uri="{FF2B5EF4-FFF2-40B4-BE49-F238E27FC236}">
                  <a16:creationId xmlns:a16="http://schemas.microsoft.com/office/drawing/2014/main" id="{510EC824-84FE-4818-9E57-118B51E8992F}"/>
                </a:ext>
              </a:extLst>
            </p:cNvPr>
            <p:cNvSpPr txBox="1"/>
            <p:nvPr/>
          </p:nvSpPr>
          <p:spPr>
            <a:xfrm>
              <a:off x="5415278" y="163100"/>
              <a:ext cx="5760722" cy="1200329"/>
            </a:xfrm>
            <a:prstGeom prst="rect">
              <a:avLst/>
            </a:prstGeom>
            <a:noFill/>
          </p:spPr>
          <p:txBody>
            <a:bodyPr wrap="square" rtlCol="0">
              <a:spAutoFit/>
            </a:bodyPr>
            <a:lstStyle/>
            <a:p>
              <a:r>
                <a:rPr lang="en-US" dirty="0">
                  <a:solidFill>
                    <a:schemeClr val="bg1"/>
                  </a:solidFill>
                </a:rPr>
                <a:t>Maintain good posture! Sit up straight so that you appear open and interested in what’s going on. This also helps you to take up more space in the frame so that you are the focus, rather than your décor. </a:t>
              </a:r>
            </a:p>
          </p:txBody>
        </p:sp>
      </p:grpSp>
      <p:grpSp>
        <p:nvGrpSpPr>
          <p:cNvPr id="17" name="Group 16">
            <a:extLst>
              <a:ext uri="{FF2B5EF4-FFF2-40B4-BE49-F238E27FC236}">
                <a16:creationId xmlns:a16="http://schemas.microsoft.com/office/drawing/2014/main" id="{582DEC09-D31C-4FE5-8969-3411DC1DBB21}"/>
              </a:ext>
            </a:extLst>
          </p:cNvPr>
          <p:cNvGrpSpPr/>
          <p:nvPr/>
        </p:nvGrpSpPr>
        <p:grpSpPr>
          <a:xfrm>
            <a:off x="5284787" y="2367603"/>
            <a:ext cx="6261099" cy="1173440"/>
            <a:chOff x="5284787" y="1841651"/>
            <a:chExt cx="6261099" cy="1173440"/>
          </a:xfrm>
        </p:grpSpPr>
        <p:sp>
          <p:nvSpPr>
            <p:cNvPr id="9" name="Rectangle: Rounded Corners 8">
              <a:extLst>
                <a:ext uri="{FF2B5EF4-FFF2-40B4-BE49-F238E27FC236}">
                  <a16:creationId xmlns:a16="http://schemas.microsoft.com/office/drawing/2014/main" id="{3057979C-8BE6-4F64-8834-6A45DD3FF3FE}"/>
                </a:ext>
              </a:extLst>
            </p:cNvPr>
            <p:cNvSpPr/>
            <p:nvPr/>
          </p:nvSpPr>
          <p:spPr>
            <a:xfrm>
              <a:off x="5284787" y="1841651"/>
              <a:ext cx="6261099" cy="1173440"/>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4" name="TextBox 3">
              <a:extLst>
                <a:ext uri="{FF2B5EF4-FFF2-40B4-BE49-F238E27FC236}">
                  <a16:creationId xmlns:a16="http://schemas.microsoft.com/office/drawing/2014/main" id="{E82F4435-5267-495C-9882-04E592FB399E}"/>
                </a:ext>
              </a:extLst>
            </p:cNvPr>
            <p:cNvSpPr txBox="1"/>
            <p:nvPr/>
          </p:nvSpPr>
          <p:spPr>
            <a:xfrm>
              <a:off x="5415276" y="1918812"/>
              <a:ext cx="6048059" cy="923330"/>
            </a:xfrm>
            <a:prstGeom prst="rect">
              <a:avLst/>
            </a:prstGeom>
            <a:noFill/>
          </p:spPr>
          <p:txBody>
            <a:bodyPr wrap="square" rtlCol="0">
              <a:spAutoFit/>
            </a:bodyPr>
            <a:lstStyle/>
            <a:p>
              <a:r>
                <a:rPr lang="en-US" dirty="0">
                  <a:solidFill>
                    <a:srgbClr val="201F1E"/>
                  </a:solidFill>
                  <a:latin typeface="Trebuchet MS" panose="020B0603020202020204" pitchFamily="34" charset="0"/>
                </a:rPr>
                <a:t>Drag the thumbnail of your interviewers/ meeting mates as close to your camera as possible so that you are as close to looking “at” them as possible on their end. </a:t>
              </a:r>
              <a:endParaRPr lang="en-US" dirty="0">
                <a:latin typeface="Trebuchet MS" panose="020B0603020202020204" pitchFamily="34" charset="0"/>
              </a:endParaRPr>
            </a:p>
          </p:txBody>
        </p:sp>
      </p:grpSp>
      <p:grpSp>
        <p:nvGrpSpPr>
          <p:cNvPr id="21" name="Group 20">
            <a:extLst>
              <a:ext uri="{FF2B5EF4-FFF2-40B4-BE49-F238E27FC236}">
                <a16:creationId xmlns:a16="http://schemas.microsoft.com/office/drawing/2014/main" id="{0B8F5FA4-5380-4C3F-A044-B826765E0CE2}"/>
              </a:ext>
            </a:extLst>
          </p:cNvPr>
          <p:cNvGrpSpPr/>
          <p:nvPr/>
        </p:nvGrpSpPr>
        <p:grpSpPr>
          <a:xfrm>
            <a:off x="5284787" y="3645975"/>
            <a:ext cx="6286687" cy="1247093"/>
            <a:chOff x="5284787" y="3662467"/>
            <a:chExt cx="6286687" cy="1247093"/>
          </a:xfrm>
        </p:grpSpPr>
        <p:grpSp>
          <p:nvGrpSpPr>
            <p:cNvPr id="10" name="Group 9">
              <a:extLst>
                <a:ext uri="{FF2B5EF4-FFF2-40B4-BE49-F238E27FC236}">
                  <a16:creationId xmlns:a16="http://schemas.microsoft.com/office/drawing/2014/main" id="{027E729B-1F64-49EA-B076-9D69445667BF}"/>
                </a:ext>
              </a:extLst>
            </p:cNvPr>
            <p:cNvGrpSpPr/>
            <p:nvPr/>
          </p:nvGrpSpPr>
          <p:grpSpPr>
            <a:xfrm>
              <a:off x="5284787" y="3662467"/>
              <a:ext cx="6261100" cy="1247093"/>
              <a:chOff x="5284788" y="3575680"/>
              <a:chExt cx="6261100" cy="1320120"/>
            </a:xfrm>
          </p:grpSpPr>
          <p:sp>
            <p:nvSpPr>
              <p:cNvPr id="15" name="Rectangle: Rounded Corners 14">
                <a:extLst>
                  <a:ext uri="{FF2B5EF4-FFF2-40B4-BE49-F238E27FC236}">
                    <a16:creationId xmlns:a16="http://schemas.microsoft.com/office/drawing/2014/main" id="{74248718-80C7-444A-B68D-4AFF4E23934D}"/>
                  </a:ext>
                </a:extLst>
              </p:cNvPr>
              <p:cNvSpPr/>
              <p:nvPr/>
            </p:nvSpPr>
            <p:spPr>
              <a:xfrm>
                <a:off x="5284788" y="3575680"/>
                <a:ext cx="6261100" cy="1320120"/>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9" name="Freeform: Shape 18">
                <a:extLst>
                  <a:ext uri="{FF2B5EF4-FFF2-40B4-BE49-F238E27FC236}">
                    <a16:creationId xmlns:a16="http://schemas.microsoft.com/office/drawing/2014/main" id="{A24BC9C2-37A2-4080-8469-1F90C91C085D}"/>
                  </a:ext>
                </a:extLst>
              </p:cNvPr>
              <p:cNvSpPr/>
              <p:nvPr/>
            </p:nvSpPr>
            <p:spPr>
              <a:xfrm>
                <a:off x="5415278" y="3649020"/>
                <a:ext cx="6114222" cy="1173440"/>
              </a:xfrm>
              <a:custGeom>
                <a:avLst/>
                <a:gdLst>
                  <a:gd name="connsiteX0" fmla="*/ 0 w 4905775"/>
                  <a:gd name="connsiteY0" fmla="*/ 0 h 1173440"/>
                  <a:gd name="connsiteX1" fmla="*/ 4905775 w 4905775"/>
                  <a:gd name="connsiteY1" fmla="*/ 0 h 1173440"/>
                  <a:gd name="connsiteX2" fmla="*/ 4905775 w 4905775"/>
                  <a:gd name="connsiteY2" fmla="*/ 1173440 h 1173440"/>
                  <a:gd name="connsiteX3" fmla="*/ 0 w 4905775"/>
                  <a:gd name="connsiteY3" fmla="*/ 1173440 h 1173440"/>
                  <a:gd name="connsiteX4" fmla="*/ 0 w 4905775"/>
                  <a:gd name="connsiteY4" fmla="*/ 0 h 1173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775" h="1173440">
                    <a:moveTo>
                      <a:pt x="0" y="0"/>
                    </a:moveTo>
                    <a:lnTo>
                      <a:pt x="4905775" y="0"/>
                    </a:lnTo>
                    <a:lnTo>
                      <a:pt x="4905775" y="1173440"/>
                    </a:lnTo>
                    <a:lnTo>
                      <a:pt x="0" y="117344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24189" tIns="124189" rIns="124189" bIns="124189" numCol="1" spcCol="1270" anchor="ctr" anchorCtr="0">
                <a:noAutofit/>
              </a:bodyPr>
              <a:lstStyle/>
              <a:p>
                <a:pPr lvl="0" defTabSz="622300">
                  <a:lnSpc>
                    <a:spcPct val="90000"/>
                  </a:lnSpc>
                  <a:spcBef>
                    <a:spcPct val="0"/>
                  </a:spcBef>
                  <a:spcAft>
                    <a:spcPct val="35000"/>
                  </a:spcAft>
                </a:pPr>
                <a:endParaRPr lang="en-US" sz="2000" kern="1200" dirty="0"/>
              </a:p>
            </p:txBody>
          </p:sp>
        </p:grpSp>
        <p:sp>
          <p:nvSpPr>
            <p:cNvPr id="16" name="Rectangle 15">
              <a:extLst>
                <a:ext uri="{FF2B5EF4-FFF2-40B4-BE49-F238E27FC236}">
                  <a16:creationId xmlns:a16="http://schemas.microsoft.com/office/drawing/2014/main" id="{B50BF38B-22CC-4A93-A480-AC7CD6DE623A}"/>
                </a:ext>
              </a:extLst>
            </p:cNvPr>
            <p:cNvSpPr/>
            <p:nvPr/>
          </p:nvSpPr>
          <p:spPr>
            <a:xfrm>
              <a:off x="5475474" y="3847596"/>
              <a:ext cx="6096000" cy="923330"/>
            </a:xfrm>
            <a:prstGeom prst="rect">
              <a:avLst/>
            </a:prstGeom>
          </p:spPr>
          <p:txBody>
            <a:bodyPr>
              <a:spAutoFit/>
            </a:bodyPr>
            <a:lstStyle/>
            <a:p>
              <a:r>
                <a:rPr lang="en-US" dirty="0">
                  <a:solidFill>
                    <a:schemeClr val="bg1"/>
                  </a:solidFill>
                </a:rPr>
                <a:t>Video yourself to see what habits you have. Then ask a friend to snap a screenshot and let you see how you’re coming through on the other end. </a:t>
              </a:r>
            </a:p>
          </p:txBody>
        </p:sp>
      </p:grpSp>
    </p:spTree>
    <p:extLst>
      <p:ext uri="{BB962C8B-B14F-4D97-AF65-F5344CB8AC3E}">
        <p14:creationId xmlns:p14="http://schemas.microsoft.com/office/powerpoint/2010/main" val="74205278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1726</Words>
  <Application>Microsoft Office PowerPoint</Application>
  <PresentationFormat>Widescreen</PresentationFormat>
  <Paragraphs>90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Berlin</vt:lpstr>
      <vt:lpstr>Zoom and Video Conferencing </vt:lpstr>
      <vt:lpstr>The Speaking Center  in 412 EPB http://speakingcenter.uiowa.edu/</vt:lpstr>
      <vt:lpstr>Zoom Pet Peeves</vt:lpstr>
      <vt:lpstr>Zoom Pet Peeves</vt:lpstr>
      <vt:lpstr>Zoom Pet Peeves</vt:lpstr>
      <vt:lpstr>Zoom Tips: Location Set-Up</vt:lpstr>
      <vt:lpstr>Etiquette</vt:lpstr>
      <vt:lpstr>Zoom Tips: Etiquette</vt:lpstr>
      <vt:lpstr>Zoom Tips: Physical Presence</vt:lpstr>
      <vt:lpstr>Zoom Tips: Engaging Your Audience</vt:lpstr>
      <vt:lpstr>Zoom Tips from Harvard https://hls.harvard.edu/dept/communications/teaching-remotely-with-zoom-faq-and-instructions/#hlsnav-zoom-screen-views-during-class-sessions</vt:lpstr>
      <vt:lpstr>Zoom Tips from Harvard https://hls.harvard.edu/dept/communications/teaching-remotely-with-zoom-faq-and-instructions/#hlsnav-zoom-screen-views-during-class-sessions</vt:lpstr>
      <vt:lpstr>Zoom Shortcuts for Windows (for Macs refer to link: https://support.zoom.us/hc/en-us/articles/205683899-Hot-Keys-and-Keyboard-Shortcuts-for-Zoom) When you log into zoom, click Settings and then Shortcuts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Zoom and Video Conferencing</dc:title>
  <dc:creator>Bree</dc:creator>
  <cp:lastModifiedBy>Bree</cp:lastModifiedBy>
  <cp:revision>9</cp:revision>
  <dcterms:created xsi:type="dcterms:W3CDTF">2020-04-23T13:25:38Z</dcterms:created>
  <dcterms:modified xsi:type="dcterms:W3CDTF">2020-04-24T14:39:39Z</dcterms:modified>
</cp:coreProperties>
</file>